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62" r:id="rId7"/>
    <p:sldId id="276" r:id="rId8"/>
    <p:sldId id="263" r:id="rId9"/>
    <p:sldId id="264" r:id="rId10"/>
    <p:sldId id="265" r:id="rId11"/>
    <p:sldId id="268" r:id="rId12"/>
    <p:sldId id="266" r:id="rId13"/>
    <p:sldId id="267" r:id="rId14"/>
    <p:sldId id="277" r:id="rId15"/>
    <p:sldId id="269" r:id="rId16"/>
    <p:sldId id="270" r:id="rId17"/>
    <p:sldId id="278" r:id="rId18"/>
    <p:sldId id="279" r:id="rId19"/>
    <p:sldId id="271" r:id="rId20"/>
    <p:sldId id="272" r:id="rId21"/>
    <p:sldId id="273" r:id="rId22"/>
    <p:sldId id="274" r:id="rId23"/>
  </p:sldIdLst>
  <p:sldSz cx="18288000" cy="10287000"/>
  <p:notesSz cx="6858000" cy="9144000"/>
  <p:embeddedFontLst>
    <p:embeddedFont>
      <p:font typeface="HK Grotesk Bold" panose="020B0604020202020204" charset="0"/>
      <p:regular r:id="rId25"/>
    </p:embeddedFont>
    <p:embeddedFont>
      <p:font typeface="HK Grotesk Medium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LICI BORGES" initials="GB" lastIdx="7" clrIdx="0">
    <p:extLst>
      <p:ext uri="{19B8F6BF-5375-455C-9EA6-DF929625EA0E}">
        <p15:presenceInfo xmlns:p15="http://schemas.microsoft.com/office/powerpoint/2012/main" userId="15234276b43b46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27T22:18:19.670" idx="1">
    <p:pos x="2377" y="4596"/>
    <p:text>Clicar no ícone para aplicar atividade. Onde deverá ser selecionado duas pessoas de cada geração para participar da atividade. Quem optiver mais pontos receberá o brinde.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27T22:19:08.687" idx="2">
    <p:pos x="10" y="10"/>
    <p:text>O desenho foi criado em 1962 por Hanna-Barbera e naquela época já tinha uma visão futurista de como o mundo seria impactado pela tecnologia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27T22:20:47.551" idx="3">
    <p:pos x="10" y="10"/>
    <p:text>Ponto de transição sobre os assuntos: à medida em que o mundo vai se automatizando mais conectados as pessoas se tornam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27T22:22:39.868" idx="4">
    <p:pos x="2174" y="3954"/>
    <p:text>Nesse momento aplicar teste de dependência. Clicar no ícone para ver resultado. Quem obtiver menor resultado ganhará um brinde.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27T22:24:47.757" idx="5">
    <p:pos x="10" y="10"/>
    <p:text>2º Ponto de transição entre os assuntos. Quanto maior for a conexão, maiores perigos serão observados.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27T22:26:49.797" idx="6">
    <p:pos x="10" y="10"/>
    <p:text>3º ponto de transição entre os assuntos: Como usar a tecnologia de forma segura para se proteger dos perigos.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27T22:28:28.655" idx="7">
    <p:pos x="10" y="10"/>
    <p:text>Encerramento. Ao final da apresentação aplicar a última atividade. Quem terminar primeiro ganhará um brinde.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8E43F-6B6F-4497-9BD8-A957DBFE23E9}" type="datetimeFigureOut">
              <a:rPr lang="pt-BR" smtClean="0"/>
              <a:t>29/04/2025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60814-2851-460A-AEB5-80DFD50543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87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60814-2851-460A-AEB5-80DFD505433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56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comments" Target="../comments/commen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7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5.png"/><Relationship Id="rId7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Microsoft_PowerPoint_Presentation.pptx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der360.com.br/tecnologia/brasil-e-o-2o-pais-com-maior-tempo-de-tela-diz-pesquisa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image" Target="../media/image18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Microsoft_PowerPoint_Presentation1.pptx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22825" y="512667"/>
            <a:ext cx="6603726" cy="6905857"/>
          </a:xfrm>
          <a:custGeom>
            <a:avLst/>
            <a:gdLst/>
            <a:ahLst/>
            <a:cxnLst/>
            <a:rect l="l" t="t" r="r" b="b"/>
            <a:pathLst>
              <a:path w="6603726" h="6905857">
                <a:moveTo>
                  <a:pt x="0" y="0"/>
                </a:moveTo>
                <a:lnTo>
                  <a:pt x="6603726" y="0"/>
                </a:lnTo>
                <a:lnTo>
                  <a:pt x="6603726" y="6905857"/>
                </a:lnTo>
                <a:lnTo>
                  <a:pt x="0" y="690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4600" y="2515901"/>
            <a:ext cx="11761977" cy="6920199"/>
            <a:chOff x="0" y="0"/>
            <a:chExt cx="15682636" cy="9226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82636" cy="9226932"/>
            </a:xfrm>
            <a:custGeom>
              <a:avLst/>
              <a:gdLst/>
              <a:ahLst/>
              <a:cxnLst/>
              <a:rect l="l" t="t" r="r" b="b"/>
              <a:pathLst>
                <a:path w="15682636" h="9226932">
                  <a:moveTo>
                    <a:pt x="0" y="0"/>
                  </a:moveTo>
                  <a:lnTo>
                    <a:pt x="15682636" y="0"/>
                  </a:lnTo>
                  <a:lnTo>
                    <a:pt x="15682636" y="9226932"/>
                  </a:lnTo>
                  <a:lnTo>
                    <a:pt x="0" y="9226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AutoShape 5"/>
            <p:cNvSpPr/>
            <p:nvPr/>
          </p:nvSpPr>
          <p:spPr>
            <a:xfrm>
              <a:off x="337316" y="341738"/>
              <a:ext cx="14836367" cy="8315630"/>
            </a:xfrm>
            <a:prstGeom prst="rect">
              <a:avLst/>
            </a:prstGeom>
            <a:solidFill>
              <a:srgbClr val="346BC8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499488" y="4574868"/>
            <a:ext cx="11125200" cy="3409950"/>
          </a:xfrm>
          <a:prstGeom prst="rect">
            <a:avLst/>
          </a:prstGeom>
          <a:solidFill>
            <a:srgbClr val="262626">
              <a:alpha val="35686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1754829" y="4791348"/>
            <a:ext cx="9438744" cy="297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70"/>
              </a:lnSpc>
            </a:pPr>
            <a:r>
              <a:rPr lang="en-US" sz="6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"</a:t>
            </a:r>
            <a:r>
              <a:rPr lang="en-US" sz="6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Os</a:t>
            </a:r>
            <a:r>
              <a:rPr lang="en-US" sz="6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6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perigos</a:t>
            </a:r>
            <a:r>
              <a:rPr lang="en-US" sz="6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do </a:t>
            </a:r>
            <a:r>
              <a:rPr lang="en-US" sz="6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mau</a:t>
            </a:r>
            <a:r>
              <a:rPr lang="en-US" sz="6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6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uso</a:t>
            </a:r>
            <a:r>
              <a:rPr lang="en-US" sz="6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da internet e o </a:t>
            </a:r>
            <a:r>
              <a:rPr lang="en-US" sz="6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uso</a:t>
            </a:r>
            <a:r>
              <a:rPr lang="en-US" sz="6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6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consciente</a:t>
            </a:r>
            <a:r>
              <a:rPr lang="en-US" sz="6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da </a:t>
            </a:r>
            <a:r>
              <a:rPr lang="en-US" sz="6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tecnologia</a:t>
            </a:r>
            <a:r>
              <a:rPr lang="en-US" sz="6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"</a:t>
            </a:r>
          </a:p>
          <a:p>
            <a:pPr marL="0" lvl="0" indent="0" algn="l">
              <a:lnSpc>
                <a:spcPts val="1557"/>
              </a:lnSpc>
            </a:pPr>
            <a:endParaRPr lang="en-US" sz="6142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16509" y="3255347"/>
            <a:ext cx="89770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Análise e Desenvolvimento de Sistemas EAD</a:t>
            </a:r>
          </a:p>
        </p:txBody>
      </p:sp>
      <p:sp>
        <p:nvSpPr>
          <p:cNvPr id="9" name="Freeform 9"/>
          <p:cNvSpPr/>
          <p:nvPr/>
        </p:nvSpPr>
        <p:spPr>
          <a:xfrm>
            <a:off x="12013377" y="7262519"/>
            <a:ext cx="1553456" cy="1137906"/>
          </a:xfrm>
          <a:custGeom>
            <a:avLst/>
            <a:gdLst/>
            <a:ahLst/>
            <a:cxnLst/>
            <a:rect l="l" t="t" r="r" b="b"/>
            <a:pathLst>
              <a:path w="1553456" h="1137906">
                <a:moveTo>
                  <a:pt x="0" y="0"/>
                </a:moveTo>
                <a:lnTo>
                  <a:pt x="1553456" y="0"/>
                </a:lnTo>
                <a:lnTo>
                  <a:pt x="1553456" y="1137907"/>
                </a:lnTo>
                <a:lnTo>
                  <a:pt x="0" y="1137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89602" y="1839920"/>
            <a:ext cx="1428850" cy="1352049"/>
          </a:xfrm>
          <a:custGeom>
            <a:avLst/>
            <a:gdLst/>
            <a:ahLst/>
            <a:cxnLst/>
            <a:rect l="l" t="t" r="r" b="b"/>
            <a:pathLst>
              <a:path w="1428850" h="1352049">
                <a:moveTo>
                  <a:pt x="0" y="0"/>
                </a:moveTo>
                <a:lnTo>
                  <a:pt x="1428850" y="0"/>
                </a:lnTo>
                <a:lnTo>
                  <a:pt x="1428850" y="1352049"/>
                </a:lnTo>
                <a:lnTo>
                  <a:pt x="0" y="1352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4157" y="1028700"/>
            <a:ext cx="6696836" cy="8754717"/>
          </a:xfrm>
          <a:custGeom>
            <a:avLst/>
            <a:gdLst/>
            <a:ahLst/>
            <a:cxnLst/>
            <a:rect l="l" t="t" r="r" b="b"/>
            <a:pathLst>
              <a:path w="6696836" h="8754717">
                <a:moveTo>
                  <a:pt x="0" y="0"/>
                </a:moveTo>
                <a:lnTo>
                  <a:pt x="6696836" y="0"/>
                </a:lnTo>
                <a:lnTo>
                  <a:pt x="6696836" y="8754717"/>
                </a:lnTo>
                <a:lnTo>
                  <a:pt x="0" y="8754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91291" y="2430864"/>
            <a:ext cx="4848179" cy="7177149"/>
            <a:chOff x="0" y="0"/>
            <a:chExt cx="6464239" cy="9569533"/>
          </a:xfrm>
        </p:grpSpPr>
        <p:sp>
          <p:nvSpPr>
            <p:cNvPr id="4" name="TextBox 4"/>
            <p:cNvSpPr txBox="1"/>
            <p:nvPr/>
          </p:nvSpPr>
          <p:spPr>
            <a:xfrm>
              <a:off x="329593" y="0"/>
              <a:ext cx="5805053" cy="289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59"/>
                </a:lnSpc>
                <a:spcBef>
                  <a:spcPct val="0"/>
                </a:spcBef>
              </a:pPr>
              <a:r>
                <a:rPr lang="en-US" sz="4800" b="1" dirty="0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 </a:t>
              </a:r>
              <a:r>
                <a:rPr lang="en-US" sz="4800" b="1" dirty="0" err="1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os</a:t>
              </a:r>
              <a:r>
                <a:rPr lang="en-US" sz="4800" b="1" dirty="0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4800" b="1" dirty="0" err="1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</a:t>
              </a:r>
              <a:r>
                <a:rPr lang="en-US" sz="4800" b="1" u="none" dirty="0" err="1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erigos</a:t>
              </a:r>
              <a:r>
                <a:rPr lang="en-US" sz="4800" b="1" u="none" dirty="0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do </a:t>
              </a:r>
              <a:r>
                <a:rPr lang="en-US" sz="4800" b="1" u="none" dirty="0" err="1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mau</a:t>
              </a:r>
              <a:r>
                <a:rPr lang="en-US" sz="4800" b="1" u="none" dirty="0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4800" b="1" u="none" dirty="0" err="1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uso</a:t>
              </a:r>
              <a:r>
                <a:rPr lang="en-US" sz="4800" b="1" u="none" dirty="0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da internet?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66970"/>
              <a:ext cx="6464239" cy="5602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0709" lvl="1" indent="-310354" algn="l">
                <a:lnSpc>
                  <a:spcPts val="4024"/>
                </a:lnSpc>
                <a:buFont typeface="Arial"/>
                <a:buChar char="•"/>
              </a:pPr>
              <a:r>
                <a:rPr lang="en-US" sz="2874" b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Cyb</a:t>
              </a:r>
              <a:r>
                <a:rPr lang="en-US" sz="2874" b="1" u="none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erbullying</a:t>
              </a:r>
            </a:p>
            <a:p>
              <a:pPr marL="620709" lvl="1" indent="-310354" algn="l">
                <a:lnSpc>
                  <a:spcPts val="4024"/>
                </a:lnSpc>
                <a:buFont typeface="Arial"/>
                <a:buChar char="•"/>
              </a:pPr>
              <a:r>
                <a:rPr lang="en-US" sz="2874" b="1" u="none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Fake news</a:t>
              </a:r>
            </a:p>
            <a:p>
              <a:pPr marL="620709" lvl="1" indent="-310354" algn="l">
                <a:lnSpc>
                  <a:spcPts val="4024"/>
                </a:lnSpc>
                <a:buFont typeface="Arial"/>
                <a:buChar char="•"/>
              </a:pPr>
              <a:r>
                <a:rPr lang="en-US" sz="2874" b="1" u="none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Golpes digitais</a:t>
              </a:r>
            </a:p>
            <a:p>
              <a:pPr marL="620709" lvl="1" indent="-310354" algn="l">
                <a:lnSpc>
                  <a:spcPts val="4024"/>
                </a:lnSpc>
                <a:buFont typeface="Arial"/>
                <a:buChar char="•"/>
              </a:pPr>
              <a:r>
                <a:rPr lang="en-US" sz="2874" b="1" u="none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Dependência</a:t>
              </a:r>
            </a:p>
            <a:p>
              <a:pPr marL="620709" lvl="1" indent="-310354" algn="l">
                <a:lnSpc>
                  <a:spcPts val="4024"/>
                </a:lnSpc>
                <a:buFont typeface="Arial"/>
                <a:buChar char="•"/>
              </a:pPr>
              <a:r>
                <a:rPr lang="en-US" sz="2874" b="1" u="none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Superexposição</a:t>
              </a:r>
            </a:p>
            <a:p>
              <a:pPr marL="620709" lvl="1" indent="-310354" algn="l">
                <a:lnSpc>
                  <a:spcPts val="4024"/>
                </a:lnSpc>
                <a:buFont typeface="Arial"/>
                <a:buChar char="•"/>
              </a:pPr>
              <a:r>
                <a:rPr lang="en-US" sz="2874" b="1" u="none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Problemas de sono/concentração</a:t>
              </a:r>
            </a:p>
            <a:p>
              <a:pPr algn="l">
                <a:lnSpc>
                  <a:spcPts val="5564"/>
                </a:lnSpc>
              </a:pPr>
              <a:endParaRPr lang="en-US" sz="2874" b="1" u="none">
                <a:solidFill>
                  <a:srgbClr val="262626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5618283" y="9064805"/>
            <a:ext cx="2436865" cy="2769165"/>
          </a:xfrm>
          <a:custGeom>
            <a:avLst/>
            <a:gdLst/>
            <a:ahLst/>
            <a:cxnLst/>
            <a:rect l="l" t="t" r="r" b="b"/>
            <a:pathLst>
              <a:path w="2436865" h="2769165">
                <a:moveTo>
                  <a:pt x="0" y="0"/>
                </a:moveTo>
                <a:lnTo>
                  <a:pt x="2436865" y="0"/>
                </a:lnTo>
                <a:lnTo>
                  <a:pt x="2436865" y="2769165"/>
                </a:lnTo>
                <a:lnTo>
                  <a:pt x="0" y="276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43110" y="7680222"/>
            <a:ext cx="2616861" cy="2769165"/>
          </a:xfrm>
          <a:custGeom>
            <a:avLst/>
            <a:gdLst/>
            <a:ahLst/>
            <a:cxnLst/>
            <a:rect l="l" t="t" r="r" b="b"/>
            <a:pathLst>
              <a:path w="2616861" h="2769165">
                <a:moveTo>
                  <a:pt x="0" y="0"/>
                </a:moveTo>
                <a:lnTo>
                  <a:pt x="2616861" y="0"/>
                </a:lnTo>
                <a:lnTo>
                  <a:pt x="2616861" y="2769165"/>
                </a:lnTo>
                <a:lnTo>
                  <a:pt x="0" y="2769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27189" y="7784367"/>
            <a:ext cx="2769165" cy="2502633"/>
          </a:xfrm>
          <a:custGeom>
            <a:avLst/>
            <a:gdLst/>
            <a:ahLst/>
            <a:cxnLst/>
            <a:rect l="l" t="t" r="r" b="b"/>
            <a:pathLst>
              <a:path w="2769165" h="2502633">
                <a:moveTo>
                  <a:pt x="0" y="0"/>
                </a:moveTo>
                <a:lnTo>
                  <a:pt x="2769165" y="0"/>
                </a:lnTo>
                <a:lnTo>
                  <a:pt x="2769165" y="2502633"/>
                </a:lnTo>
                <a:lnTo>
                  <a:pt x="0" y="2502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30798" y="-558559"/>
            <a:ext cx="2769165" cy="2028413"/>
          </a:xfrm>
          <a:custGeom>
            <a:avLst/>
            <a:gdLst/>
            <a:ahLst/>
            <a:cxnLst/>
            <a:rect l="l" t="t" r="r" b="b"/>
            <a:pathLst>
              <a:path w="2769165" h="2028413">
                <a:moveTo>
                  <a:pt x="0" y="0"/>
                </a:moveTo>
                <a:lnTo>
                  <a:pt x="2769165" y="0"/>
                </a:lnTo>
                <a:lnTo>
                  <a:pt x="2769165" y="2028413"/>
                </a:lnTo>
                <a:lnTo>
                  <a:pt x="0" y="2028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498927" y="3382505"/>
            <a:ext cx="2997854" cy="2334579"/>
          </a:xfrm>
          <a:custGeom>
            <a:avLst/>
            <a:gdLst/>
            <a:ahLst/>
            <a:cxnLst/>
            <a:rect l="l" t="t" r="r" b="b"/>
            <a:pathLst>
              <a:path w="2997854" h="2334579">
                <a:moveTo>
                  <a:pt x="0" y="0"/>
                </a:moveTo>
                <a:lnTo>
                  <a:pt x="2997854" y="0"/>
                </a:lnTo>
                <a:lnTo>
                  <a:pt x="2997854" y="2334579"/>
                </a:lnTo>
                <a:lnTo>
                  <a:pt x="0" y="2334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01618" y="1028700"/>
            <a:ext cx="7149922" cy="6148933"/>
          </a:xfrm>
          <a:custGeom>
            <a:avLst/>
            <a:gdLst/>
            <a:ahLst/>
            <a:cxnLst/>
            <a:rect l="l" t="t" r="r" b="b"/>
            <a:pathLst>
              <a:path w="7149922" h="6148933">
                <a:moveTo>
                  <a:pt x="0" y="0"/>
                </a:moveTo>
                <a:lnTo>
                  <a:pt x="7149922" y="0"/>
                </a:lnTo>
                <a:lnTo>
                  <a:pt x="7149922" y="6148933"/>
                </a:lnTo>
                <a:lnTo>
                  <a:pt x="0" y="6148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7921" y="3657268"/>
            <a:ext cx="3446606" cy="5826405"/>
          </a:xfrm>
          <a:custGeom>
            <a:avLst/>
            <a:gdLst/>
            <a:ahLst/>
            <a:cxnLst/>
            <a:rect l="l" t="t" r="r" b="b"/>
            <a:pathLst>
              <a:path w="3446606" h="5826405">
                <a:moveTo>
                  <a:pt x="0" y="0"/>
                </a:moveTo>
                <a:lnTo>
                  <a:pt x="3446606" y="0"/>
                </a:lnTo>
                <a:lnTo>
                  <a:pt x="3446606" y="5826406"/>
                </a:lnTo>
                <a:lnTo>
                  <a:pt x="0" y="5826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34235" y="3657268"/>
            <a:ext cx="3446606" cy="5826405"/>
          </a:xfrm>
          <a:custGeom>
            <a:avLst/>
            <a:gdLst/>
            <a:ahLst/>
            <a:cxnLst/>
            <a:rect l="l" t="t" r="r" b="b"/>
            <a:pathLst>
              <a:path w="3446606" h="5826405">
                <a:moveTo>
                  <a:pt x="0" y="0"/>
                </a:moveTo>
                <a:lnTo>
                  <a:pt x="3446606" y="0"/>
                </a:lnTo>
                <a:lnTo>
                  <a:pt x="3446606" y="5826406"/>
                </a:lnTo>
                <a:lnTo>
                  <a:pt x="0" y="5826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20549" y="3657268"/>
            <a:ext cx="3446606" cy="5826405"/>
          </a:xfrm>
          <a:custGeom>
            <a:avLst/>
            <a:gdLst/>
            <a:ahLst/>
            <a:cxnLst/>
            <a:rect l="l" t="t" r="r" b="b"/>
            <a:pathLst>
              <a:path w="3446606" h="5826405">
                <a:moveTo>
                  <a:pt x="0" y="0"/>
                </a:moveTo>
                <a:lnTo>
                  <a:pt x="3446606" y="0"/>
                </a:lnTo>
                <a:lnTo>
                  <a:pt x="3446606" y="5826406"/>
                </a:lnTo>
                <a:lnTo>
                  <a:pt x="0" y="5826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06862" y="3657268"/>
            <a:ext cx="3446606" cy="5826405"/>
          </a:xfrm>
          <a:custGeom>
            <a:avLst/>
            <a:gdLst/>
            <a:ahLst/>
            <a:cxnLst/>
            <a:rect l="l" t="t" r="r" b="b"/>
            <a:pathLst>
              <a:path w="3446606" h="5826405">
                <a:moveTo>
                  <a:pt x="0" y="0"/>
                </a:moveTo>
                <a:lnTo>
                  <a:pt x="3446606" y="0"/>
                </a:lnTo>
                <a:lnTo>
                  <a:pt x="3446606" y="5826406"/>
                </a:lnTo>
                <a:lnTo>
                  <a:pt x="0" y="5826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72543" y="6268593"/>
            <a:ext cx="3501403" cy="3019004"/>
          </a:xfrm>
          <a:custGeom>
            <a:avLst/>
            <a:gdLst/>
            <a:ahLst/>
            <a:cxnLst/>
            <a:rect l="l" t="t" r="r" b="b"/>
            <a:pathLst>
              <a:path w="3501403" h="3019004">
                <a:moveTo>
                  <a:pt x="0" y="0"/>
                </a:moveTo>
                <a:lnTo>
                  <a:pt x="3501403" y="0"/>
                </a:lnTo>
                <a:lnTo>
                  <a:pt x="3501403" y="3019004"/>
                </a:lnTo>
                <a:lnTo>
                  <a:pt x="0" y="3019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8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03661" y="1661344"/>
            <a:ext cx="3570285" cy="2825491"/>
          </a:xfrm>
          <a:custGeom>
            <a:avLst/>
            <a:gdLst/>
            <a:ahLst/>
            <a:cxnLst/>
            <a:rect l="l" t="t" r="r" b="b"/>
            <a:pathLst>
              <a:path w="3570285" h="2825491">
                <a:moveTo>
                  <a:pt x="0" y="0"/>
                </a:moveTo>
                <a:lnTo>
                  <a:pt x="3570285" y="0"/>
                </a:lnTo>
                <a:lnTo>
                  <a:pt x="3570285" y="2825491"/>
                </a:lnTo>
                <a:lnTo>
                  <a:pt x="0" y="2825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8931" y="1283025"/>
            <a:ext cx="11899928" cy="71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80"/>
              </a:lnSpc>
              <a:spcBef>
                <a:spcPct val="0"/>
              </a:spcBef>
            </a:pPr>
            <a:r>
              <a:rPr lang="en-US" sz="465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Consequências!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65769" y="2358938"/>
            <a:ext cx="2382659" cy="143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300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Prejuízos financeiros</a:t>
            </a:r>
          </a:p>
          <a:p>
            <a:pPr marL="0" lvl="0" indent="0" algn="ctr">
              <a:lnSpc>
                <a:spcPts val="4185"/>
              </a:lnSpc>
              <a:spcBef>
                <a:spcPct val="0"/>
              </a:spcBef>
            </a:pPr>
            <a:endParaRPr lang="en-US" sz="3003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84349" y="4336870"/>
            <a:ext cx="2545499" cy="4120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484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Segundo a Veja, crimi</a:t>
            </a:r>
            <a:r>
              <a:rPr lang="en-US" sz="2484" b="1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nosos cometem 4.678 tentativas de golpes financeiros digitais no Brasil, o prejuízo estimado com crimes digitais 71,4 bilhões.</a:t>
            </a:r>
          </a:p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endParaRPr lang="en-US" sz="2484" b="1" u="none">
              <a:solidFill>
                <a:srgbClr val="FFFFFF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9575" y="2323857"/>
            <a:ext cx="3083299" cy="123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3"/>
              </a:lnSpc>
              <a:spcBef>
                <a:spcPct val="0"/>
              </a:spcBef>
            </a:pPr>
            <a:r>
              <a:rPr lang="en-US" sz="300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Impactos psicológicos</a:t>
            </a:r>
          </a:p>
          <a:p>
            <a:pPr marL="0" lvl="0" indent="0" algn="ctr">
              <a:lnSpc>
                <a:spcPts val="2673"/>
              </a:lnSpc>
              <a:spcBef>
                <a:spcPct val="0"/>
              </a:spcBef>
            </a:pPr>
            <a:endParaRPr lang="en-US" sz="3003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9895" y="4661420"/>
            <a:ext cx="2732979" cy="347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7"/>
              </a:lnSpc>
              <a:spcBef>
                <a:spcPct val="0"/>
              </a:spcBef>
            </a:pPr>
            <a:r>
              <a:rPr lang="en-US" sz="2889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Distúrbio do sono, depressão, ansiedade, , pensamentos destrutivos, como desejo de morrer, entre outros.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52522" y="2263877"/>
            <a:ext cx="2382659" cy="13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300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Danos à reputação</a:t>
            </a:r>
          </a:p>
          <a:p>
            <a:pPr marL="0" lvl="0" indent="0" algn="ctr">
              <a:lnSpc>
                <a:spcPts val="3603"/>
              </a:lnSpc>
              <a:spcBef>
                <a:spcPct val="0"/>
              </a:spcBef>
            </a:pPr>
            <a:endParaRPr lang="en-US" sz="3003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869912" y="4356423"/>
            <a:ext cx="2528856" cy="457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673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Danos à r</a:t>
            </a:r>
            <a:r>
              <a:rPr lang="en-US" sz="2673" b="1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eputação pessoal e profissional,</a:t>
            </a:r>
          </a:p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673" b="1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Perda de oportunidades de emprego ou negócios, entre outros.</a:t>
            </a:r>
          </a:p>
          <a:p>
            <a:pPr marL="0" lvl="1" indent="0" algn="ctr">
              <a:lnSpc>
                <a:spcPts val="2851"/>
              </a:lnSpc>
              <a:spcBef>
                <a:spcPct val="0"/>
              </a:spcBef>
            </a:pPr>
            <a:endParaRPr lang="en-US" sz="2673" b="1" u="none">
              <a:solidFill>
                <a:srgbClr val="FFFFFF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438836" y="2263877"/>
            <a:ext cx="2382659" cy="13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300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Alienação social</a:t>
            </a:r>
          </a:p>
          <a:p>
            <a:pPr marL="0" lvl="0" indent="0" algn="ctr">
              <a:lnSpc>
                <a:spcPts val="3603"/>
              </a:lnSpc>
              <a:spcBef>
                <a:spcPct val="0"/>
              </a:spcBef>
            </a:pPr>
            <a:endParaRPr lang="en-US" sz="3003" b="1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38836" y="4394523"/>
            <a:ext cx="2609409" cy="373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0"/>
              </a:lnSpc>
              <a:spcBef>
                <a:spcPct val="0"/>
              </a:spcBef>
            </a:pPr>
            <a:r>
              <a:rPr lang="en-US" sz="2758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Sensação de des</a:t>
            </a:r>
            <a:r>
              <a:rPr lang="en-US" sz="2758" b="1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conexão ou isolamento de um indivíduo em relação à sociedade, comunidade ou grupo social ao qual pertence.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025" y="7328419"/>
            <a:ext cx="2436865" cy="2769165"/>
          </a:xfrm>
          <a:custGeom>
            <a:avLst/>
            <a:gdLst/>
            <a:ahLst/>
            <a:cxnLst/>
            <a:rect l="l" t="t" r="r" b="b"/>
            <a:pathLst>
              <a:path w="2436865" h="2769165">
                <a:moveTo>
                  <a:pt x="0" y="0"/>
                </a:moveTo>
                <a:lnTo>
                  <a:pt x="2436865" y="0"/>
                </a:lnTo>
                <a:lnTo>
                  <a:pt x="2436865" y="2769165"/>
                </a:lnTo>
                <a:lnTo>
                  <a:pt x="0" y="2769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15743110" y="7680222"/>
            <a:ext cx="2616861" cy="2769165"/>
          </a:xfrm>
          <a:custGeom>
            <a:avLst/>
            <a:gdLst/>
            <a:ahLst/>
            <a:cxnLst/>
            <a:rect l="l" t="t" r="r" b="b"/>
            <a:pathLst>
              <a:path w="2616861" h="2769165">
                <a:moveTo>
                  <a:pt x="0" y="0"/>
                </a:moveTo>
                <a:lnTo>
                  <a:pt x="2616861" y="0"/>
                </a:lnTo>
                <a:lnTo>
                  <a:pt x="2616861" y="2769165"/>
                </a:lnTo>
                <a:lnTo>
                  <a:pt x="0" y="276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46393" y="0"/>
            <a:ext cx="2769165" cy="2502633"/>
          </a:xfrm>
          <a:custGeom>
            <a:avLst/>
            <a:gdLst/>
            <a:ahLst/>
            <a:cxnLst/>
            <a:rect l="l" t="t" r="r" b="b"/>
            <a:pathLst>
              <a:path w="2769165" h="2502633">
                <a:moveTo>
                  <a:pt x="0" y="0"/>
                </a:moveTo>
                <a:lnTo>
                  <a:pt x="2769165" y="0"/>
                </a:lnTo>
                <a:lnTo>
                  <a:pt x="2769165" y="2502633"/>
                </a:lnTo>
                <a:lnTo>
                  <a:pt x="0" y="2502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30798" y="-558559"/>
            <a:ext cx="2769165" cy="2028413"/>
          </a:xfrm>
          <a:custGeom>
            <a:avLst/>
            <a:gdLst/>
            <a:ahLst/>
            <a:cxnLst/>
            <a:rect l="l" t="t" r="r" b="b"/>
            <a:pathLst>
              <a:path w="2769165" h="2028413">
                <a:moveTo>
                  <a:pt x="0" y="0"/>
                </a:moveTo>
                <a:lnTo>
                  <a:pt x="2769165" y="0"/>
                </a:lnTo>
                <a:lnTo>
                  <a:pt x="2769165" y="2028413"/>
                </a:lnTo>
                <a:lnTo>
                  <a:pt x="0" y="2028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53197" y="2502633"/>
            <a:ext cx="11590913" cy="6562172"/>
          </a:xfrm>
          <a:custGeom>
            <a:avLst/>
            <a:gdLst/>
            <a:ahLst/>
            <a:cxnLst/>
            <a:rect l="l" t="t" r="r" b="b"/>
            <a:pathLst>
              <a:path w="11590913" h="6562172">
                <a:moveTo>
                  <a:pt x="0" y="0"/>
                </a:moveTo>
                <a:lnTo>
                  <a:pt x="11590914" y="0"/>
                </a:lnTo>
                <a:lnTo>
                  <a:pt x="11590914" y="6562172"/>
                </a:lnTo>
                <a:lnTo>
                  <a:pt x="0" y="6562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10" t="-81174" r="-2110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18283" y="9064805"/>
            <a:ext cx="2436865" cy="2769165"/>
          </a:xfrm>
          <a:custGeom>
            <a:avLst/>
            <a:gdLst/>
            <a:ahLst/>
            <a:cxnLst/>
            <a:rect l="l" t="t" r="r" b="b"/>
            <a:pathLst>
              <a:path w="2436865" h="2769165">
                <a:moveTo>
                  <a:pt x="0" y="0"/>
                </a:moveTo>
                <a:lnTo>
                  <a:pt x="2436865" y="0"/>
                </a:lnTo>
                <a:lnTo>
                  <a:pt x="2436865" y="2769165"/>
                </a:lnTo>
                <a:lnTo>
                  <a:pt x="0" y="2769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43110" y="7680222"/>
            <a:ext cx="2616861" cy="2769165"/>
          </a:xfrm>
          <a:custGeom>
            <a:avLst/>
            <a:gdLst/>
            <a:ahLst/>
            <a:cxnLst/>
            <a:rect l="l" t="t" r="r" b="b"/>
            <a:pathLst>
              <a:path w="2616861" h="2769165">
                <a:moveTo>
                  <a:pt x="0" y="0"/>
                </a:moveTo>
                <a:lnTo>
                  <a:pt x="2616861" y="0"/>
                </a:lnTo>
                <a:lnTo>
                  <a:pt x="2616861" y="2769165"/>
                </a:lnTo>
                <a:lnTo>
                  <a:pt x="0" y="276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46393" y="0"/>
            <a:ext cx="2769165" cy="2502633"/>
          </a:xfrm>
          <a:custGeom>
            <a:avLst/>
            <a:gdLst/>
            <a:ahLst/>
            <a:cxnLst/>
            <a:rect l="l" t="t" r="r" b="b"/>
            <a:pathLst>
              <a:path w="2769165" h="2502633">
                <a:moveTo>
                  <a:pt x="0" y="0"/>
                </a:moveTo>
                <a:lnTo>
                  <a:pt x="2769165" y="0"/>
                </a:lnTo>
                <a:lnTo>
                  <a:pt x="2769165" y="2502633"/>
                </a:lnTo>
                <a:lnTo>
                  <a:pt x="0" y="2502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30798" y="-558559"/>
            <a:ext cx="2769165" cy="2028413"/>
          </a:xfrm>
          <a:custGeom>
            <a:avLst/>
            <a:gdLst/>
            <a:ahLst/>
            <a:cxnLst/>
            <a:rect l="l" t="t" r="r" b="b"/>
            <a:pathLst>
              <a:path w="2769165" h="2028413">
                <a:moveTo>
                  <a:pt x="0" y="0"/>
                </a:moveTo>
                <a:lnTo>
                  <a:pt x="2769165" y="0"/>
                </a:lnTo>
                <a:lnTo>
                  <a:pt x="2769165" y="2028413"/>
                </a:lnTo>
                <a:lnTo>
                  <a:pt x="0" y="2028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1564" y="3467100"/>
            <a:ext cx="2997854" cy="2334579"/>
          </a:xfrm>
          <a:custGeom>
            <a:avLst/>
            <a:gdLst/>
            <a:ahLst/>
            <a:cxnLst/>
            <a:rect l="l" t="t" r="r" b="b"/>
            <a:pathLst>
              <a:path w="2997854" h="2334579">
                <a:moveTo>
                  <a:pt x="0" y="0"/>
                </a:moveTo>
                <a:lnTo>
                  <a:pt x="2997854" y="0"/>
                </a:lnTo>
                <a:lnTo>
                  <a:pt x="2997854" y="2334579"/>
                </a:lnTo>
                <a:lnTo>
                  <a:pt x="0" y="2334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79416" y="4841875"/>
            <a:ext cx="10729168" cy="1464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Debate: “Como isso poderia ter sido evitado?”</a:t>
            </a:r>
          </a:p>
          <a:p>
            <a:pPr algn="ctr">
              <a:lnSpc>
                <a:spcPts val="5984"/>
              </a:lnSpc>
              <a:spcBef>
                <a:spcPct val="0"/>
              </a:spcBef>
            </a:pPr>
            <a:endParaRPr lang="en-US" sz="4174" b="1">
              <a:solidFill>
                <a:srgbClr val="000000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572D2-7937-F816-0523-DFEB816FE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epoimentos">
            <a:hlinkClick r:id="" action="ppaction://media"/>
            <a:extLst>
              <a:ext uri="{FF2B5EF4-FFF2-40B4-BE49-F238E27FC236}">
                <a16:creationId xmlns:a16="http://schemas.microsoft.com/office/drawing/2014/main" id="{18DEAF0B-F20B-F37A-121A-074E308AC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371600"/>
            <a:ext cx="134112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6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964236"/>
            <a:ext cx="6736333" cy="5506952"/>
          </a:xfrm>
          <a:custGeom>
            <a:avLst/>
            <a:gdLst/>
            <a:ahLst/>
            <a:cxnLst/>
            <a:rect l="l" t="t" r="r" b="b"/>
            <a:pathLst>
              <a:path w="6736333" h="5506952">
                <a:moveTo>
                  <a:pt x="0" y="0"/>
                </a:moveTo>
                <a:lnTo>
                  <a:pt x="6736333" y="0"/>
                </a:lnTo>
                <a:lnTo>
                  <a:pt x="6736333" y="5506952"/>
                </a:lnTo>
                <a:lnTo>
                  <a:pt x="0" y="550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7165867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</a:t>
            </a:r>
            <a:r>
              <a:rPr lang="en-US" sz="4800" b="1" u="none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omo usar a </a:t>
            </a:r>
            <a:r>
              <a:rPr lang="en-US" sz="4800" b="1" u="none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tecnologia</a:t>
            </a:r>
            <a:r>
              <a:rPr lang="en-US" sz="4800" b="1" u="none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 forma </a:t>
            </a:r>
            <a:r>
              <a:rPr lang="en-US" sz="4800" b="1" u="none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consciente</a:t>
            </a:r>
            <a:r>
              <a:rPr lang="en-US" sz="4800" b="1" u="none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e </a:t>
            </a:r>
            <a:r>
              <a:rPr lang="en-US" sz="4800" b="1" u="none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segura</a:t>
            </a:r>
            <a:r>
              <a:rPr lang="en-US" sz="4800" b="1" u="none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6043" y="942975"/>
            <a:ext cx="7735156" cy="773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8193" lvl="1" indent="-429096" algn="l">
              <a:lnSpc>
                <a:spcPts val="5564"/>
              </a:lnSpc>
              <a:spcBef>
                <a:spcPct val="0"/>
              </a:spcBef>
              <a:buFont typeface="Arial"/>
              <a:buChar char="•"/>
            </a:pP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Limites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saudáveis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(tempo de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tela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, apps de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controle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)</a:t>
            </a:r>
          </a:p>
          <a:p>
            <a:pPr marL="858193" lvl="1" indent="-429096" algn="l">
              <a:lnSpc>
                <a:spcPts val="5564"/>
              </a:lnSpc>
              <a:spcBef>
                <a:spcPct val="0"/>
              </a:spcBef>
              <a:buFont typeface="Arial"/>
              <a:buChar char="•"/>
            </a:pP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Privacidade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digital (senhas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seguras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,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cuidado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com o que se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compartilha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)</a:t>
            </a:r>
          </a:p>
          <a:p>
            <a:pPr marL="858193" lvl="1" indent="-429096" algn="l">
              <a:lnSpc>
                <a:spcPts val="5564"/>
              </a:lnSpc>
              <a:spcBef>
                <a:spcPct val="0"/>
              </a:spcBef>
              <a:buFont typeface="Arial"/>
              <a:buChar char="•"/>
            </a:pP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Pensamento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crítico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: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como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checar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se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uma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informação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é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verdadeira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?</a:t>
            </a:r>
          </a:p>
          <a:p>
            <a:pPr marL="858193" lvl="1" indent="-429096" algn="l">
              <a:lnSpc>
                <a:spcPts val="5564"/>
              </a:lnSpc>
              <a:buFont typeface="Arial"/>
              <a:buChar char="•"/>
            </a:pP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Ferramentas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úteis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(apps de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foco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, detox digital, </a:t>
            </a:r>
            <a:r>
              <a:rPr lang="en-US" sz="3974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bem-estar</a:t>
            </a:r>
            <a:r>
              <a:rPr lang="en-US" sz="3974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digital)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2095148"/>
            <a:ext cx="18288000" cy="754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Escolha sempre senhas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seguras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para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proteger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o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seu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perfil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. 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Tenha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programas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(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softwares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e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antivírus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) dos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seus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dispositivos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Limite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o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acesso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pessoas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que você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não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conhece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àquilo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que você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posta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Tenha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cuidado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divulgar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imagens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suas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e de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seus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familiares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e amigos 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Não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compartilhe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informações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pessoais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nas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redes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sociais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,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: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endereço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, etc.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Não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use webcam para se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comunicar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com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desconhecidos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;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Não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marque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encontros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pela Internet com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quem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não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conhece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;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Não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faça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vídeos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deixe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-se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filmar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fotografar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em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situações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íntimas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.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Sempre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verifique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as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fontes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das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notícias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divulgadas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antes de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compartilhar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com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outras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4142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pessoas</a:t>
            </a:r>
            <a:r>
              <a:rPr lang="en-US" sz="4142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.</a:t>
            </a:r>
          </a:p>
          <a:p>
            <a:pPr algn="ctr">
              <a:lnSpc>
                <a:spcPts val="4970"/>
              </a:lnSpc>
              <a:spcBef>
                <a:spcPct val="0"/>
              </a:spcBef>
            </a:pPr>
            <a:endParaRPr lang="en-US" sz="4142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84600" y="1028700"/>
            <a:ext cx="562727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Dicas de Segurança: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F7FE6C48-2D62-41E7-0D4A-BD781EDF0E31}"/>
              </a:ext>
            </a:extLst>
          </p:cNvPr>
          <p:cNvSpPr/>
          <p:nvPr/>
        </p:nvSpPr>
        <p:spPr>
          <a:xfrm>
            <a:off x="14554200" y="369806"/>
            <a:ext cx="3421633" cy="2041688"/>
          </a:xfrm>
          <a:custGeom>
            <a:avLst/>
            <a:gdLst/>
            <a:ahLst/>
            <a:cxnLst/>
            <a:rect l="l" t="t" r="r" b="b"/>
            <a:pathLst>
              <a:path w="6736333" h="5506952">
                <a:moveTo>
                  <a:pt x="0" y="0"/>
                </a:moveTo>
                <a:lnTo>
                  <a:pt x="6736333" y="0"/>
                </a:lnTo>
                <a:lnTo>
                  <a:pt x="6736333" y="5506952"/>
                </a:lnTo>
                <a:lnTo>
                  <a:pt x="0" y="550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BC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13650-44AC-1937-6E9D-C52794242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65A80516-38F5-6F27-E8BB-0472E8B4FCE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6736333" h="5506952">
                <a:moveTo>
                  <a:pt x="0" y="0"/>
                </a:moveTo>
                <a:lnTo>
                  <a:pt x="6736333" y="0"/>
                </a:lnTo>
                <a:lnTo>
                  <a:pt x="6736333" y="5506952"/>
                </a:lnTo>
                <a:lnTo>
                  <a:pt x="0" y="550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2E05B1F-C2DB-89BF-58DA-4DCFADC6FCEC}"/>
              </a:ext>
            </a:extLst>
          </p:cNvPr>
          <p:cNvSpPr txBox="1"/>
          <p:nvPr/>
        </p:nvSpPr>
        <p:spPr>
          <a:xfrm>
            <a:off x="2857500" y="6896100"/>
            <a:ext cx="12573000" cy="277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0"/>
              </a:lnSpc>
              <a:spcBef>
                <a:spcPct val="0"/>
              </a:spcBef>
            </a:pPr>
            <a:r>
              <a:rPr lang="en-US" sz="9025" b="1" dirty="0">
                <a:latin typeface="HK Grotesk Bold"/>
                <a:sym typeface="HK Grotesk Bold"/>
              </a:rPr>
              <a:t>A internet </a:t>
            </a:r>
            <a:r>
              <a:rPr lang="en-US" sz="9025" b="1" dirty="0" err="1">
                <a:latin typeface="HK Grotesk Bold"/>
                <a:sym typeface="HK Grotesk Bold"/>
              </a:rPr>
              <a:t>não</a:t>
            </a:r>
            <a:r>
              <a:rPr lang="en-US" sz="9025" b="1" dirty="0">
                <a:latin typeface="HK Grotesk Bold"/>
                <a:sym typeface="HK Grotesk Bold"/>
              </a:rPr>
              <a:t> é terra </a:t>
            </a:r>
            <a:r>
              <a:rPr lang="en-US" sz="9025" b="1" dirty="0" err="1">
                <a:latin typeface="HK Grotesk Bold"/>
                <a:sym typeface="HK Grotesk Bold"/>
              </a:rPr>
              <a:t>sem</a:t>
            </a:r>
            <a:r>
              <a:rPr lang="en-US" sz="9025" b="1" dirty="0">
                <a:latin typeface="HK Grotesk Bold"/>
                <a:sym typeface="HK Grotesk Bold"/>
              </a:rPr>
              <a:t> lei!</a:t>
            </a:r>
          </a:p>
        </p:txBody>
      </p:sp>
    </p:spTree>
    <p:extLst>
      <p:ext uri="{BB962C8B-B14F-4D97-AF65-F5344CB8AC3E}">
        <p14:creationId xmlns:p14="http://schemas.microsoft.com/office/powerpoint/2010/main" val="163467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BC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005C9-9CB8-676F-8D29-F1B1D3173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C8DA977-A8C5-4485-DE58-5DD498132CA7}"/>
              </a:ext>
            </a:extLst>
          </p:cNvPr>
          <p:cNvSpPr txBox="1"/>
          <p:nvPr/>
        </p:nvSpPr>
        <p:spPr>
          <a:xfrm>
            <a:off x="20782" y="647700"/>
            <a:ext cx="5257800" cy="1385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30"/>
              </a:lnSpc>
              <a:spcBef>
                <a:spcPct val="0"/>
              </a:spcBef>
            </a:pPr>
            <a:r>
              <a:rPr lang="en-US" sz="9025" b="1" dirty="0">
                <a:solidFill>
                  <a:srgbClr val="FFFFFF"/>
                </a:solidFill>
                <a:latin typeface="HK Grotesk Bold"/>
                <a:sym typeface="HK Grotesk Bold"/>
              </a:rPr>
              <a:t>LGPD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B0B5577-E4C7-4828-E5EF-3DE39997B381}"/>
              </a:ext>
            </a:extLst>
          </p:cNvPr>
          <p:cNvSpPr txBox="1"/>
          <p:nvPr/>
        </p:nvSpPr>
        <p:spPr>
          <a:xfrm>
            <a:off x="152400" y="2033336"/>
            <a:ext cx="17449801" cy="8329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pt-BR" sz="3500" b="1" dirty="0">
                <a:solidFill>
                  <a:schemeClr val="bg1"/>
                </a:solidFill>
              </a:rPr>
              <a:t>O que é a LGPD: </a:t>
            </a:r>
            <a:r>
              <a:rPr lang="pt-BR" sz="3500" dirty="0">
                <a:solidFill>
                  <a:schemeClr val="bg1"/>
                </a:solidFill>
              </a:rPr>
              <a:t>Lei brasileira (Lei nº 13.709/2018) que regula o uso de dados pessoais, buscando proteger a privacidade e a liberdade dos cidadãos.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pt-BR" sz="3500" b="1" dirty="0">
                <a:solidFill>
                  <a:schemeClr val="bg1"/>
                </a:solidFill>
              </a:rPr>
              <a:t>Importância da LGPD: </a:t>
            </a:r>
            <a:r>
              <a:rPr lang="pt-BR" sz="3500" dirty="0">
                <a:solidFill>
                  <a:schemeClr val="bg1"/>
                </a:solidFill>
              </a:rPr>
              <a:t>Proteger informações pessoais (nome, fotos, localização, mensagens) e limitar o que empresas e plataformas podem fazer com esses dados.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pt-BR" sz="3500" dirty="0">
                <a:solidFill>
                  <a:schemeClr val="bg1"/>
                </a:solidFill>
              </a:rPr>
              <a:t> Consentimento: Coleta e uso de dados de menores de idade exigem consentimento específico dos pais ou responsáveis.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pt-BR" sz="3500" dirty="0">
                <a:solidFill>
                  <a:schemeClr val="bg1"/>
                </a:solidFill>
              </a:rPr>
              <a:t>Direitos dos titulares de dados: Adolescentes e qualquer cidadão têm o direito de acessar, corrigir ou excluir seus dados pessoais das plataformas digitais.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pt-BR" sz="3500" dirty="0">
                <a:solidFill>
                  <a:schemeClr val="bg1"/>
                </a:solidFill>
              </a:rPr>
              <a:t>Responsabilidade das escolas e plataformas: Se coletam ou compartilham dados de alunos, precisam ter práticas seguras e políticas de privacidade claras.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r>
              <a:rPr lang="pt-BR" sz="3500" dirty="0">
                <a:solidFill>
                  <a:schemeClr val="bg1"/>
                </a:solidFill>
              </a:rPr>
              <a:t>Vazamento de dados e </a:t>
            </a:r>
            <a:r>
              <a:rPr lang="pt-BR" sz="3500" dirty="0" err="1">
                <a:solidFill>
                  <a:schemeClr val="bg1"/>
                </a:solidFill>
              </a:rPr>
              <a:t>cyberbullying:O</a:t>
            </a:r>
            <a:r>
              <a:rPr lang="pt-BR" sz="3500" dirty="0">
                <a:solidFill>
                  <a:schemeClr val="bg1"/>
                </a:solidFill>
              </a:rPr>
              <a:t> uso indevido de dados (como divulgação de fotos íntimas ou informações pessoais) é crime e pode agravar situações de cyberbullying.</a:t>
            </a:r>
          </a:p>
          <a:p>
            <a:pPr marL="894338" lvl="1" indent="-447169" algn="l">
              <a:lnSpc>
                <a:spcPts val="4970"/>
              </a:lnSpc>
              <a:buFont typeface="Arial"/>
              <a:buChar char="•"/>
            </a:pPr>
            <a:endParaRPr lang="en-US" sz="4000" b="1" dirty="0">
              <a:solidFill>
                <a:schemeClr val="bg1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EB7F17E8-B279-D14E-F97C-3A1FA84E03A8}"/>
              </a:ext>
            </a:extLst>
          </p:cNvPr>
          <p:cNvSpPr/>
          <p:nvPr/>
        </p:nvSpPr>
        <p:spPr>
          <a:xfrm>
            <a:off x="14935200" y="0"/>
            <a:ext cx="3200400" cy="2232188"/>
          </a:xfrm>
          <a:custGeom>
            <a:avLst/>
            <a:gdLst/>
            <a:ahLst/>
            <a:cxnLst/>
            <a:rect l="l" t="t" r="r" b="b"/>
            <a:pathLst>
              <a:path w="6736333" h="5506952">
                <a:moveTo>
                  <a:pt x="0" y="0"/>
                </a:moveTo>
                <a:lnTo>
                  <a:pt x="6736333" y="0"/>
                </a:lnTo>
                <a:lnTo>
                  <a:pt x="6736333" y="5506952"/>
                </a:lnTo>
                <a:lnTo>
                  <a:pt x="0" y="550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75244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2844792" y="1079796"/>
            <a:ext cx="6983239" cy="7302733"/>
          </a:xfrm>
          <a:custGeom>
            <a:avLst/>
            <a:gdLst/>
            <a:ahLst/>
            <a:cxnLst/>
            <a:rect l="l" t="t" r="r" b="b"/>
            <a:pathLst>
              <a:path w="6983239" h="7302733">
                <a:moveTo>
                  <a:pt x="6983239" y="0"/>
                </a:moveTo>
                <a:lnTo>
                  <a:pt x="0" y="0"/>
                </a:lnTo>
                <a:lnTo>
                  <a:pt x="0" y="7302734"/>
                </a:lnTo>
                <a:lnTo>
                  <a:pt x="6983239" y="7302734"/>
                </a:lnTo>
                <a:lnTo>
                  <a:pt x="698323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03012" y="2729659"/>
            <a:ext cx="11761977" cy="6920199"/>
            <a:chOff x="0" y="0"/>
            <a:chExt cx="15682636" cy="9226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82636" cy="9226932"/>
            </a:xfrm>
            <a:custGeom>
              <a:avLst/>
              <a:gdLst/>
              <a:ahLst/>
              <a:cxnLst/>
              <a:rect l="l" t="t" r="r" b="b"/>
              <a:pathLst>
                <a:path w="15682636" h="9226932">
                  <a:moveTo>
                    <a:pt x="0" y="0"/>
                  </a:moveTo>
                  <a:lnTo>
                    <a:pt x="15682636" y="0"/>
                  </a:lnTo>
                  <a:lnTo>
                    <a:pt x="15682636" y="9226932"/>
                  </a:lnTo>
                  <a:lnTo>
                    <a:pt x="0" y="9226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AutoShape 5"/>
            <p:cNvSpPr/>
            <p:nvPr/>
          </p:nvSpPr>
          <p:spPr>
            <a:xfrm>
              <a:off x="337316" y="341738"/>
              <a:ext cx="14836367" cy="8315630"/>
            </a:xfrm>
            <a:prstGeom prst="rect">
              <a:avLst/>
            </a:prstGeom>
            <a:solidFill>
              <a:srgbClr val="FACF3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476989" y="4731163"/>
            <a:ext cx="8414021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30"/>
              </a:lnSpc>
              <a:spcBef>
                <a:spcPct val="0"/>
              </a:spcBef>
            </a:pPr>
            <a:r>
              <a:rPr lang="en-US" sz="9025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</a:t>
            </a:r>
            <a:r>
              <a:rPr lang="en-US" sz="9025" b="1" u="none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o </a:t>
            </a:r>
            <a:r>
              <a:rPr lang="en-US" sz="9025" b="1" u="none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lado</a:t>
            </a:r>
            <a:r>
              <a:rPr lang="en-US" sz="9025" b="1" u="none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9025" b="1" u="none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bom</a:t>
            </a:r>
            <a:r>
              <a:rPr lang="en-US" sz="9025" b="1" u="none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da </a:t>
            </a:r>
            <a:r>
              <a:rPr lang="en-US" sz="9025" b="1" u="none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tecnologia</a:t>
            </a:r>
            <a:r>
              <a:rPr lang="en-US" sz="9025" b="1" u="none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9" name="Freeform 9"/>
          <p:cNvSpPr/>
          <p:nvPr/>
        </p:nvSpPr>
        <p:spPr>
          <a:xfrm>
            <a:off x="6336412" y="1961578"/>
            <a:ext cx="1537753" cy="1747446"/>
          </a:xfrm>
          <a:custGeom>
            <a:avLst/>
            <a:gdLst/>
            <a:ahLst/>
            <a:cxnLst/>
            <a:rect l="l" t="t" r="r" b="b"/>
            <a:pathLst>
              <a:path w="1537753" h="1747446">
                <a:moveTo>
                  <a:pt x="0" y="0"/>
                </a:moveTo>
                <a:lnTo>
                  <a:pt x="1537752" y="0"/>
                </a:lnTo>
                <a:lnTo>
                  <a:pt x="1537752" y="1747446"/>
                </a:lnTo>
                <a:lnTo>
                  <a:pt x="0" y="1747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22279" y="7474363"/>
            <a:ext cx="1628264" cy="1268011"/>
          </a:xfrm>
          <a:custGeom>
            <a:avLst/>
            <a:gdLst/>
            <a:ahLst/>
            <a:cxnLst/>
            <a:rect l="l" t="t" r="r" b="b"/>
            <a:pathLst>
              <a:path w="1628264" h="1268011">
                <a:moveTo>
                  <a:pt x="0" y="0"/>
                </a:moveTo>
                <a:lnTo>
                  <a:pt x="1628265" y="0"/>
                </a:lnTo>
                <a:lnTo>
                  <a:pt x="1628265" y="1268011"/>
                </a:lnTo>
                <a:lnTo>
                  <a:pt x="0" y="1268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4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49131"/>
            <a:ext cx="6706523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Como as gerações se </a:t>
            </a:r>
            <a:r>
              <a:rPr lang="en-US" sz="4800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relacionam</a:t>
            </a:r>
            <a:r>
              <a:rPr lang="en-US" sz="48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com a </a:t>
            </a:r>
            <a:r>
              <a:rPr lang="en-US" sz="4800" b="1" dirty="0" err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tecnologia</a:t>
            </a:r>
            <a:r>
              <a:rPr lang="en-US" sz="48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" name="Freeform 3"/>
          <p:cNvSpPr/>
          <p:nvPr/>
        </p:nvSpPr>
        <p:spPr>
          <a:xfrm>
            <a:off x="6931846" y="793265"/>
            <a:ext cx="10327454" cy="9022394"/>
          </a:xfrm>
          <a:custGeom>
            <a:avLst/>
            <a:gdLst/>
            <a:ahLst/>
            <a:cxnLst/>
            <a:rect l="l" t="t" r="r" b="b"/>
            <a:pathLst>
              <a:path w="15334990" h="9022394">
                <a:moveTo>
                  <a:pt x="0" y="0"/>
                </a:moveTo>
                <a:lnTo>
                  <a:pt x="15334990" y="0"/>
                </a:lnTo>
                <a:lnTo>
                  <a:pt x="15334990" y="9022394"/>
                </a:lnTo>
                <a:lnTo>
                  <a:pt x="0" y="9022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568307" y="3139508"/>
            <a:ext cx="68209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Geração X: nascidos entre 1965 e 1980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68307" y="1967343"/>
            <a:ext cx="7344575" cy="105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Geração</a:t>
            </a:r>
            <a:r>
              <a:rPr lang="en-US" sz="2999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Baby Boomers: </a:t>
            </a:r>
            <a:r>
              <a:rPr lang="en-US" sz="2999" b="1" dirty="0" err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nascidos</a:t>
            </a:r>
            <a:r>
              <a:rPr lang="en-US" sz="2999" b="1" dirty="0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entre 1946 e 1964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68307" y="4311673"/>
            <a:ext cx="7344575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Geração Y: nascidos entre 1981 e 1996</a:t>
            </a:r>
          </a:p>
          <a:p>
            <a:pPr algn="l">
              <a:lnSpc>
                <a:spcPts val="3359"/>
              </a:lnSpc>
            </a:pPr>
            <a:endParaRPr lang="en-US" sz="2999" b="1">
              <a:solidFill>
                <a:srgbClr val="FFFFFF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68307" y="5483837"/>
            <a:ext cx="68209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Geração Z: nascidos entre 1997 e 2010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68307" y="6656002"/>
            <a:ext cx="706737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Geração Alfa: nascidos a partir de 2010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68307" y="7828167"/>
            <a:ext cx="836097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Geração Beta: a partir de 2020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735223" y="3086621"/>
            <a:ext cx="1008624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7735222" y="4076700"/>
            <a:ext cx="1008624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7735222" y="5143500"/>
            <a:ext cx="1008624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7735222" y="6210300"/>
            <a:ext cx="1008624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7735221" y="7505700"/>
            <a:ext cx="1008624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046501" y="169129"/>
            <a:ext cx="2425598" cy="1719143"/>
          </a:xfrm>
          <a:custGeom>
            <a:avLst/>
            <a:gdLst/>
            <a:ahLst/>
            <a:cxnLst/>
            <a:rect l="l" t="t" r="r" b="b"/>
            <a:pathLst>
              <a:path w="2425598" h="1719143">
                <a:moveTo>
                  <a:pt x="0" y="0"/>
                </a:moveTo>
                <a:lnTo>
                  <a:pt x="2425598" y="0"/>
                </a:lnTo>
                <a:lnTo>
                  <a:pt x="2425598" y="1719142"/>
                </a:lnTo>
                <a:lnTo>
                  <a:pt x="0" y="1719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42435" y="6860762"/>
            <a:ext cx="2385576" cy="2155964"/>
          </a:xfrm>
          <a:custGeom>
            <a:avLst/>
            <a:gdLst/>
            <a:ahLst/>
            <a:cxnLst/>
            <a:rect l="l" t="t" r="r" b="b"/>
            <a:pathLst>
              <a:path w="2385576" h="2155964">
                <a:moveTo>
                  <a:pt x="0" y="0"/>
                </a:moveTo>
                <a:lnTo>
                  <a:pt x="2385575" y="0"/>
                </a:lnTo>
                <a:lnTo>
                  <a:pt x="2385575" y="2155964"/>
                </a:lnTo>
                <a:lnTo>
                  <a:pt x="0" y="2155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785734"/>
            <a:ext cx="2744824" cy="1650326"/>
          </a:xfrm>
          <a:custGeom>
            <a:avLst/>
            <a:gdLst/>
            <a:ahLst/>
            <a:cxnLst/>
            <a:rect l="l" t="t" r="r" b="b"/>
            <a:pathLst>
              <a:path w="2744824" h="1650326">
                <a:moveTo>
                  <a:pt x="0" y="0"/>
                </a:moveTo>
                <a:lnTo>
                  <a:pt x="2744824" y="0"/>
                </a:lnTo>
                <a:lnTo>
                  <a:pt x="2744824" y="1650326"/>
                </a:lnTo>
                <a:lnTo>
                  <a:pt x="0" y="1650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100" y="4143375"/>
            <a:ext cx="4943958" cy="4933950"/>
            <a:chOff x="0" y="0"/>
            <a:chExt cx="6591944" cy="6578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91944" cy="6578600"/>
            </a:xfrm>
            <a:custGeom>
              <a:avLst/>
              <a:gdLst/>
              <a:ahLst/>
              <a:cxnLst/>
              <a:rect l="l" t="t" r="r" b="b"/>
              <a:pathLst>
                <a:path w="6591944" h="6578600">
                  <a:moveTo>
                    <a:pt x="0" y="0"/>
                  </a:moveTo>
                  <a:lnTo>
                    <a:pt x="6591944" y="0"/>
                  </a:lnTo>
                  <a:lnTo>
                    <a:pt x="6591944" y="6578600"/>
                  </a:lnTo>
                  <a:lnTo>
                    <a:pt x="0" y="657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75561" y="0"/>
              <a:ext cx="6324600" cy="6413500"/>
            </a:xfrm>
            <a:prstGeom prst="rect">
              <a:avLst/>
            </a:prstGeom>
            <a:solidFill>
              <a:srgbClr val="346BC8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75561" y="0"/>
              <a:ext cx="6324600" cy="6413500"/>
            </a:xfrm>
            <a:prstGeom prst="rect">
              <a:avLst/>
            </a:prstGeom>
            <a:solidFill>
              <a:srgbClr val="346BC8"/>
            </a:solidFill>
          </p:spPr>
          <p:txBody>
            <a:bodyPr/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Comunicação</a:t>
              </a:r>
            </a:p>
            <a:p>
              <a:pPr algn="ctr"/>
              <a:r>
                <a:rPr lang="pt-BR" sz="3200" i="0" dirty="0">
                  <a:solidFill>
                    <a:schemeClr val="bg1"/>
                  </a:solidFill>
                  <a:effectLst/>
                  <a:latin typeface="wfont_3eb9c9_ae2d9aadf0444ffbbcc4582520513d50"/>
                </a:rPr>
                <a:t>Com a internet e as redes sociais, o mundo se tornou um lugar menor, permitindo que as pessoas se comuniquem de qualquer lugar do mundo de forma instantânea</a:t>
              </a:r>
              <a:r>
                <a:rPr lang="pt-BR" sz="3200" b="0" i="0" dirty="0">
                  <a:solidFill>
                    <a:schemeClr val="bg1"/>
                  </a:solidFill>
                  <a:effectLst/>
                  <a:latin typeface="wfont_3eb9c9_ae2d9aadf0444ffbbcc4582520513d50"/>
                </a:rPr>
                <a:t>.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11182" y="4143375"/>
            <a:ext cx="4943958" cy="4933950"/>
            <a:chOff x="0" y="0"/>
            <a:chExt cx="6591944" cy="6578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91944" cy="6578600"/>
            </a:xfrm>
            <a:custGeom>
              <a:avLst/>
              <a:gdLst/>
              <a:ahLst/>
              <a:cxnLst/>
              <a:rect l="l" t="t" r="r" b="b"/>
              <a:pathLst>
                <a:path w="6591944" h="6578600">
                  <a:moveTo>
                    <a:pt x="0" y="0"/>
                  </a:moveTo>
                  <a:lnTo>
                    <a:pt x="6591944" y="0"/>
                  </a:lnTo>
                  <a:lnTo>
                    <a:pt x="6591944" y="6578600"/>
                  </a:lnTo>
                  <a:lnTo>
                    <a:pt x="0" y="657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AutoShape 8"/>
            <p:cNvSpPr/>
            <p:nvPr/>
          </p:nvSpPr>
          <p:spPr>
            <a:xfrm>
              <a:off x="133672" y="0"/>
              <a:ext cx="6324600" cy="6413500"/>
            </a:xfrm>
            <a:prstGeom prst="rect">
              <a:avLst/>
            </a:prstGeom>
            <a:solidFill>
              <a:srgbClr val="DF4041"/>
            </a:solidFill>
          </p:spPr>
          <p:txBody>
            <a:bodyPr/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Medicina e saúde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wfont_3eb9c9_ae2d9aadf0444ffbbcc4582520513d50"/>
                </a:rPr>
                <a:t>In</a:t>
              </a:r>
              <a:r>
                <a:rPr lang="pt-BR" sz="3200" i="0" dirty="0">
                  <a:solidFill>
                    <a:schemeClr val="bg1"/>
                  </a:solidFill>
                  <a:effectLst/>
                  <a:latin typeface="wfont_3eb9c9_ae2d9aadf0444ffbbcc4582520513d50"/>
                </a:rPr>
                <a:t>fluência da tecnologia na Medicina foi crucial, pois ela colaborou com equipamentos médicos avançados, diagnósticos mais precisos e tratamentos inovadores</a:t>
              </a:r>
              <a:r>
                <a:rPr lang="pt-BR" sz="3200" b="0" i="0" dirty="0">
                  <a:solidFill>
                    <a:schemeClr val="bg1"/>
                  </a:solidFill>
                  <a:effectLst/>
                  <a:latin typeface="wfont_3eb9c9_ae2d9aadf0444ffbbcc4582520513d50"/>
                </a:rPr>
                <a:t>. 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41264" y="4143375"/>
            <a:ext cx="4943958" cy="4933950"/>
            <a:chOff x="0" y="0"/>
            <a:chExt cx="6591944" cy="6578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91944" cy="6578600"/>
            </a:xfrm>
            <a:custGeom>
              <a:avLst/>
              <a:gdLst/>
              <a:ahLst/>
              <a:cxnLst/>
              <a:rect l="l" t="t" r="r" b="b"/>
              <a:pathLst>
                <a:path w="6591944" h="6578600">
                  <a:moveTo>
                    <a:pt x="0" y="0"/>
                  </a:moveTo>
                  <a:lnTo>
                    <a:pt x="6591944" y="0"/>
                  </a:lnTo>
                  <a:lnTo>
                    <a:pt x="6591944" y="6578600"/>
                  </a:lnTo>
                  <a:lnTo>
                    <a:pt x="0" y="657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AutoShape 11"/>
            <p:cNvSpPr/>
            <p:nvPr/>
          </p:nvSpPr>
          <p:spPr>
            <a:xfrm>
              <a:off x="133672" y="0"/>
              <a:ext cx="6324600" cy="6413500"/>
            </a:xfrm>
            <a:prstGeom prst="rect">
              <a:avLst/>
            </a:prstGeom>
            <a:solidFill>
              <a:srgbClr val="FACF32"/>
            </a:solidFill>
          </p:spPr>
          <p:txBody>
            <a:bodyPr/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Educação e trabalho</a:t>
              </a:r>
            </a:p>
            <a:p>
              <a:pPr algn="ctr"/>
              <a:r>
                <a:rPr lang="pt-BR" sz="3200" i="0" dirty="0">
                  <a:solidFill>
                    <a:schemeClr val="bg1"/>
                  </a:solidFill>
                  <a:effectLst/>
                  <a:latin typeface="wfont_3eb9c9_ae2d9aadf0444ffbbcc4582520513d50"/>
                </a:rPr>
                <a:t>A tecnologia mudou a forma como aprendemos e trabalhamos. A educação a distância e as plataformas de e-learning fizeram com que o conhecimento fosse muito mais acessível e flexível. 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interação">
            <a:extLst>
              <a:ext uri="{FF2B5EF4-FFF2-40B4-BE49-F238E27FC236}">
                <a16:creationId xmlns:a16="http://schemas.microsoft.com/office/drawing/2014/main" id="{02FE3D32-9C28-9012-EF63-CD33833D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09675"/>
            <a:ext cx="40386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dicina e Tecnologia: os benefícios dessa relação para instituições de  saúde">
            <a:extLst>
              <a:ext uri="{FF2B5EF4-FFF2-40B4-BE49-F238E27FC236}">
                <a16:creationId xmlns:a16="http://schemas.microsoft.com/office/drawing/2014/main" id="{D37A6FD9-6BDD-FD9B-E80D-1E4596F0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893" y="1237142"/>
            <a:ext cx="4182535" cy="23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iando plano de aula usando a tecnologia na educação infantil">
            <a:extLst>
              <a:ext uri="{FF2B5EF4-FFF2-40B4-BE49-F238E27FC236}">
                <a16:creationId xmlns:a16="http://schemas.microsoft.com/office/drawing/2014/main" id="{4A2C5917-1729-3373-A246-FD0D57BEA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1975" y="1209675"/>
            <a:ext cx="4182535" cy="238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1575" y="2034566"/>
            <a:ext cx="6604825" cy="6934200"/>
          </a:xfrm>
          <a:custGeom>
            <a:avLst/>
            <a:gdLst/>
            <a:ahLst/>
            <a:cxnLst/>
            <a:rect l="l" t="t" r="r" b="b"/>
            <a:pathLst>
              <a:path w="6604825" h="6934200">
                <a:moveTo>
                  <a:pt x="0" y="0"/>
                </a:moveTo>
                <a:lnTo>
                  <a:pt x="6604825" y="0"/>
                </a:lnTo>
                <a:lnTo>
                  <a:pt x="6604825" y="6934200"/>
                </a:lnTo>
                <a:lnTo>
                  <a:pt x="0" y="6934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5712" y="807100"/>
            <a:ext cx="11761977" cy="6920199"/>
            <a:chOff x="0" y="0"/>
            <a:chExt cx="15682636" cy="9226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82636" cy="9226932"/>
            </a:xfrm>
            <a:custGeom>
              <a:avLst/>
              <a:gdLst/>
              <a:ahLst/>
              <a:cxnLst/>
              <a:rect l="l" t="t" r="r" b="b"/>
              <a:pathLst>
                <a:path w="15682636" h="9226932">
                  <a:moveTo>
                    <a:pt x="0" y="0"/>
                  </a:moveTo>
                  <a:lnTo>
                    <a:pt x="15682636" y="0"/>
                  </a:lnTo>
                  <a:lnTo>
                    <a:pt x="15682636" y="9226932"/>
                  </a:lnTo>
                  <a:lnTo>
                    <a:pt x="0" y="9226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AutoShape 5"/>
            <p:cNvSpPr/>
            <p:nvPr/>
          </p:nvSpPr>
          <p:spPr>
            <a:xfrm>
              <a:off x="337316" y="341738"/>
              <a:ext cx="14836367" cy="8315630"/>
            </a:xfrm>
            <a:prstGeom prst="rect">
              <a:avLst/>
            </a:prstGeom>
            <a:solidFill>
              <a:srgbClr val="2626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948726" y="3482921"/>
            <a:ext cx="949594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9"/>
              </a:lnSpc>
              <a:spcBef>
                <a:spcPct val="0"/>
              </a:spcBef>
            </a:pPr>
            <a:r>
              <a:rPr lang="en-US" sz="58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</a:t>
            </a:r>
            <a:r>
              <a:rPr lang="en-US" sz="5899" b="1" u="non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erguntas?</a:t>
            </a:r>
          </a:p>
        </p:txBody>
      </p:sp>
      <p:sp>
        <p:nvSpPr>
          <p:cNvPr id="7" name="Freeform 7"/>
          <p:cNvSpPr/>
          <p:nvPr/>
        </p:nvSpPr>
        <p:spPr>
          <a:xfrm>
            <a:off x="6080080" y="6560160"/>
            <a:ext cx="1262474" cy="1434630"/>
          </a:xfrm>
          <a:custGeom>
            <a:avLst/>
            <a:gdLst/>
            <a:ahLst/>
            <a:cxnLst/>
            <a:rect l="l" t="t" r="r" b="b"/>
            <a:pathLst>
              <a:path w="1262474" h="1434630">
                <a:moveTo>
                  <a:pt x="0" y="0"/>
                </a:moveTo>
                <a:lnTo>
                  <a:pt x="1262474" y="0"/>
                </a:lnTo>
                <a:lnTo>
                  <a:pt x="1262474" y="1434630"/>
                </a:lnTo>
                <a:lnTo>
                  <a:pt x="0" y="143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48843" y="1485234"/>
            <a:ext cx="1499883" cy="1098664"/>
          </a:xfrm>
          <a:custGeom>
            <a:avLst/>
            <a:gdLst/>
            <a:ahLst/>
            <a:cxnLst/>
            <a:rect l="l" t="t" r="r" b="b"/>
            <a:pathLst>
              <a:path w="1499883" h="1098664">
                <a:moveTo>
                  <a:pt x="0" y="0"/>
                </a:moveTo>
                <a:lnTo>
                  <a:pt x="1499883" y="0"/>
                </a:lnTo>
                <a:lnTo>
                  <a:pt x="1499883" y="1098664"/>
                </a:lnTo>
                <a:lnTo>
                  <a:pt x="0" y="109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741543"/>
            <a:ext cx="939227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97"/>
              </a:lnSpc>
              <a:spcBef>
                <a:spcPct val="0"/>
              </a:spcBef>
            </a:pPr>
            <a:r>
              <a:rPr lang="en-US" sz="6331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Obrigada!</a:t>
            </a:r>
          </a:p>
        </p:txBody>
      </p:sp>
      <p:sp>
        <p:nvSpPr>
          <p:cNvPr id="3" name="Freeform 3"/>
          <p:cNvSpPr/>
          <p:nvPr/>
        </p:nvSpPr>
        <p:spPr>
          <a:xfrm>
            <a:off x="11136120" y="1543443"/>
            <a:ext cx="6452890" cy="7042717"/>
          </a:xfrm>
          <a:custGeom>
            <a:avLst/>
            <a:gdLst/>
            <a:ahLst/>
            <a:cxnLst/>
            <a:rect l="l" t="t" r="r" b="b"/>
            <a:pathLst>
              <a:path w="6452890" h="7042717">
                <a:moveTo>
                  <a:pt x="0" y="0"/>
                </a:moveTo>
                <a:lnTo>
                  <a:pt x="6452889" y="0"/>
                </a:lnTo>
                <a:lnTo>
                  <a:pt x="6452889" y="7042717"/>
                </a:lnTo>
                <a:lnTo>
                  <a:pt x="0" y="7042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4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46501" y="169129"/>
            <a:ext cx="2425598" cy="1719143"/>
          </a:xfrm>
          <a:custGeom>
            <a:avLst/>
            <a:gdLst/>
            <a:ahLst/>
            <a:cxnLst/>
            <a:rect l="l" t="t" r="r" b="b"/>
            <a:pathLst>
              <a:path w="2425598" h="1719143">
                <a:moveTo>
                  <a:pt x="0" y="0"/>
                </a:moveTo>
                <a:lnTo>
                  <a:pt x="2425598" y="0"/>
                </a:lnTo>
                <a:lnTo>
                  <a:pt x="2425598" y="1719142"/>
                </a:lnTo>
                <a:lnTo>
                  <a:pt x="0" y="17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22330" y="8037074"/>
            <a:ext cx="2385576" cy="2155964"/>
          </a:xfrm>
          <a:custGeom>
            <a:avLst/>
            <a:gdLst/>
            <a:ahLst/>
            <a:cxnLst/>
            <a:rect l="l" t="t" r="r" b="b"/>
            <a:pathLst>
              <a:path w="2385576" h="2155964">
                <a:moveTo>
                  <a:pt x="0" y="0"/>
                </a:moveTo>
                <a:lnTo>
                  <a:pt x="2385575" y="0"/>
                </a:lnTo>
                <a:lnTo>
                  <a:pt x="2385575" y="2155964"/>
                </a:lnTo>
                <a:lnTo>
                  <a:pt x="0" y="2155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85734"/>
            <a:ext cx="2744824" cy="1650326"/>
          </a:xfrm>
          <a:custGeom>
            <a:avLst/>
            <a:gdLst/>
            <a:ahLst/>
            <a:cxnLst/>
            <a:rect l="l" t="t" r="r" b="b"/>
            <a:pathLst>
              <a:path w="2744824" h="1650326">
                <a:moveTo>
                  <a:pt x="0" y="0"/>
                </a:moveTo>
                <a:lnTo>
                  <a:pt x="2744824" y="0"/>
                </a:lnTo>
                <a:lnTo>
                  <a:pt x="2744824" y="1650326"/>
                </a:lnTo>
                <a:lnTo>
                  <a:pt x="0" y="1650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6874" y="2249926"/>
            <a:ext cx="7458244" cy="5787148"/>
          </a:xfrm>
          <a:custGeom>
            <a:avLst/>
            <a:gdLst/>
            <a:ahLst/>
            <a:cxnLst/>
            <a:rect l="l" t="t" r="r" b="b"/>
            <a:pathLst>
              <a:path w="7458244" h="5787148">
                <a:moveTo>
                  <a:pt x="0" y="0"/>
                </a:moveTo>
                <a:lnTo>
                  <a:pt x="7458244" y="0"/>
                </a:lnTo>
                <a:lnTo>
                  <a:pt x="7458244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17362" y="2249926"/>
            <a:ext cx="7741938" cy="5811968"/>
          </a:xfrm>
          <a:custGeom>
            <a:avLst/>
            <a:gdLst/>
            <a:ahLst/>
            <a:cxnLst/>
            <a:rect l="l" t="t" r="r" b="b"/>
            <a:pathLst>
              <a:path w="7741938" h="5811968">
                <a:moveTo>
                  <a:pt x="0" y="0"/>
                </a:moveTo>
                <a:lnTo>
                  <a:pt x="7741938" y="0"/>
                </a:lnTo>
                <a:lnTo>
                  <a:pt x="7741938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4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46501" y="169129"/>
            <a:ext cx="2425598" cy="1719143"/>
          </a:xfrm>
          <a:custGeom>
            <a:avLst/>
            <a:gdLst/>
            <a:ahLst/>
            <a:cxnLst/>
            <a:rect l="l" t="t" r="r" b="b"/>
            <a:pathLst>
              <a:path w="2425598" h="1719143">
                <a:moveTo>
                  <a:pt x="0" y="0"/>
                </a:moveTo>
                <a:lnTo>
                  <a:pt x="2425598" y="0"/>
                </a:lnTo>
                <a:lnTo>
                  <a:pt x="2425598" y="1719142"/>
                </a:lnTo>
                <a:lnTo>
                  <a:pt x="0" y="17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22330" y="8037074"/>
            <a:ext cx="2385576" cy="2155964"/>
          </a:xfrm>
          <a:custGeom>
            <a:avLst/>
            <a:gdLst/>
            <a:ahLst/>
            <a:cxnLst/>
            <a:rect l="l" t="t" r="r" b="b"/>
            <a:pathLst>
              <a:path w="2385576" h="2155964">
                <a:moveTo>
                  <a:pt x="0" y="0"/>
                </a:moveTo>
                <a:lnTo>
                  <a:pt x="2385575" y="0"/>
                </a:lnTo>
                <a:lnTo>
                  <a:pt x="2385575" y="2155964"/>
                </a:lnTo>
                <a:lnTo>
                  <a:pt x="0" y="2155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85734"/>
            <a:ext cx="2744824" cy="1650326"/>
          </a:xfrm>
          <a:custGeom>
            <a:avLst/>
            <a:gdLst/>
            <a:ahLst/>
            <a:cxnLst/>
            <a:rect l="l" t="t" r="r" b="b"/>
            <a:pathLst>
              <a:path w="2744824" h="1650326">
                <a:moveTo>
                  <a:pt x="0" y="0"/>
                </a:moveTo>
                <a:lnTo>
                  <a:pt x="2744824" y="0"/>
                </a:lnTo>
                <a:lnTo>
                  <a:pt x="2744824" y="1650326"/>
                </a:lnTo>
                <a:lnTo>
                  <a:pt x="0" y="1650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8945" y="2620860"/>
            <a:ext cx="7673546" cy="5820933"/>
          </a:xfrm>
          <a:custGeom>
            <a:avLst/>
            <a:gdLst/>
            <a:ahLst/>
            <a:cxnLst/>
            <a:rect l="l" t="t" r="r" b="b"/>
            <a:pathLst>
              <a:path w="7673546" h="5820933">
                <a:moveTo>
                  <a:pt x="0" y="0"/>
                </a:moveTo>
                <a:lnTo>
                  <a:pt x="7673546" y="0"/>
                </a:lnTo>
                <a:lnTo>
                  <a:pt x="7673546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07905" y="2620860"/>
            <a:ext cx="7630175" cy="5818694"/>
          </a:xfrm>
          <a:custGeom>
            <a:avLst/>
            <a:gdLst/>
            <a:ahLst/>
            <a:cxnLst/>
            <a:rect l="l" t="t" r="r" b="b"/>
            <a:pathLst>
              <a:path w="7630175" h="5818694">
                <a:moveTo>
                  <a:pt x="0" y="0"/>
                </a:moveTo>
                <a:lnTo>
                  <a:pt x="7630175" y="0"/>
                </a:lnTo>
                <a:lnTo>
                  <a:pt x="7630175" y="5818695"/>
                </a:lnTo>
                <a:lnTo>
                  <a:pt x="0" y="5818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4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46501" y="169129"/>
            <a:ext cx="2425598" cy="1719143"/>
          </a:xfrm>
          <a:custGeom>
            <a:avLst/>
            <a:gdLst/>
            <a:ahLst/>
            <a:cxnLst/>
            <a:rect l="l" t="t" r="r" b="b"/>
            <a:pathLst>
              <a:path w="2425598" h="1719143">
                <a:moveTo>
                  <a:pt x="0" y="0"/>
                </a:moveTo>
                <a:lnTo>
                  <a:pt x="2425598" y="0"/>
                </a:lnTo>
                <a:lnTo>
                  <a:pt x="2425598" y="1719142"/>
                </a:lnTo>
                <a:lnTo>
                  <a:pt x="0" y="17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98729" y="8180318"/>
            <a:ext cx="2385576" cy="2155964"/>
          </a:xfrm>
          <a:custGeom>
            <a:avLst/>
            <a:gdLst/>
            <a:ahLst/>
            <a:cxnLst/>
            <a:rect l="l" t="t" r="r" b="b"/>
            <a:pathLst>
              <a:path w="2385576" h="2155964">
                <a:moveTo>
                  <a:pt x="0" y="0"/>
                </a:moveTo>
                <a:lnTo>
                  <a:pt x="2385576" y="0"/>
                </a:lnTo>
                <a:lnTo>
                  <a:pt x="2385576" y="2155964"/>
                </a:lnTo>
                <a:lnTo>
                  <a:pt x="0" y="2155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85734"/>
            <a:ext cx="2744824" cy="1650326"/>
          </a:xfrm>
          <a:custGeom>
            <a:avLst/>
            <a:gdLst/>
            <a:ahLst/>
            <a:cxnLst/>
            <a:rect l="l" t="t" r="r" b="b"/>
            <a:pathLst>
              <a:path w="2744824" h="1650326">
                <a:moveTo>
                  <a:pt x="0" y="0"/>
                </a:moveTo>
                <a:lnTo>
                  <a:pt x="2744824" y="0"/>
                </a:lnTo>
                <a:lnTo>
                  <a:pt x="2744824" y="1650326"/>
                </a:lnTo>
                <a:lnTo>
                  <a:pt x="0" y="1650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620860"/>
            <a:ext cx="7351395" cy="5818694"/>
          </a:xfrm>
          <a:custGeom>
            <a:avLst/>
            <a:gdLst/>
            <a:ahLst/>
            <a:cxnLst/>
            <a:rect l="l" t="t" r="r" b="b"/>
            <a:pathLst>
              <a:path w="7351395" h="5818694">
                <a:moveTo>
                  <a:pt x="0" y="0"/>
                </a:moveTo>
                <a:lnTo>
                  <a:pt x="7351395" y="0"/>
                </a:lnTo>
                <a:lnTo>
                  <a:pt x="7351395" y="5818695"/>
                </a:lnTo>
                <a:lnTo>
                  <a:pt x="0" y="58186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7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84305" y="2665297"/>
            <a:ext cx="8231896" cy="5729821"/>
          </a:xfrm>
          <a:custGeom>
            <a:avLst/>
            <a:gdLst/>
            <a:ahLst/>
            <a:cxnLst/>
            <a:rect l="l" t="t" r="r" b="b"/>
            <a:pathLst>
              <a:path w="8231896" h="5729821">
                <a:moveTo>
                  <a:pt x="0" y="0"/>
                </a:moveTo>
                <a:lnTo>
                  <a:pt x="8231895" y="0"/>
                </a:lnTo>
                <a:lnTo>
                  <a:pt x="8231895" y="5729821"/>
                </a:lnTo>
                <a:lnTo>
                  <a:pt x="0" y="5729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19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4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 mãos de um idoso e as mãos de uma criança, a continuidade de gerações, o  cuidado dos idosos. | Foto Premium">
            <a:extLst>
              <a:ext uri="{FF2B5EF4-FFF2-40B4-BE49-F238E27FC236}">
                <a16:creationId xmlns:a16="http://schemas.microsoft.com/office/drawing/2014/main" id="{7DB3064E-0E38-65A8-5F15-B3E88AD7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8288000" cy="103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>
            <a:off x="16046501" y="169129"/>
            <a:ext cx="2425598" cy="1719143"/>
          </a:xfrm>
          <a:custGeom>
            <a:avLst/>
            <a:gdLst/>
            <a:ahLst/>
            <a:cxnLst/>
            <a:rect l="l" t="t" r="r" b="b"/>
            <a:pathLst>
              <a:path w="2425598" h="1719143">
                <a:moveTo>
                  <a:pt x="0" y="0"/>
                </a:moveTo>
                <a:lnTo>
                  <a:pt x="2425598" y="0"/>
                </a:lnTo>
                <a:lnTo>
                  <a:pt x="2425598" y="1719142"/>
                </a:lnTo>
                <a:lnTo>
                  <a:pt x="0" y="1719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98729" y="8180318"/>
            <a:ext cx="2385576" cy="2155964"/>
          </a:xfrm>
          <a:custGeom>
            <a:avLst/>
            <a:gdLst/>
            <a:ahLst/>
            <a:cxnLst/>
            <a:rect l="l" t="t" r="r" b="b"/>
            <a:pathLst>
              <a:path w="2385576" h="2155964">
                <a:moveTo>
                  <a:pt x="0" y="0"/>
                </a:moveTo>
                <a:lnTo>
                  <a:pt x="2385576" y="0"/>
                </a:lnTo>
                <a:lnTo>
                  <a:pt x="2385576" y="2155964"/>
                </a:lnTo>
                <a:lnTo>
                  <a:pt x="0" y="2155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85734"/>
            <a:ext cx="2744824" cy="1650326"/>
          </a:xfrm>
          <a:custGeom>
            <a:avLst/>
            <a:gdLst/>
            <a:ahLst/>
            <a:cxnLst/>
            <a:rect l="l" t="t" r="r" b="b"/>
            <a:pathLst>
              <a:path w="2744824" h="1650326">
                <a:moveTo>
                  <a:pt x="0" y="0"/>
                </a:moveTo>
                <a:lnTo>
                  <a:pt x="2744824" y="0"/>
                </a:lnTo>
                <a:lnTo>
                  <a:pt x="2744824" y="1650326"/>
                </a:lnTo>
                <a:lnTo>
                  <a:pt x="0" y="1650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11736" y="3086100"/>
            <a:ext cx="11464528" cy="3526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Batalha de gerações</a:t>
            </a:r>
          </a:p>
        </p:txBody>
      </p:sp>
      <p:graphicFrame>
        <p:nvGraphicFramePr>
          <p:cNvPr id="6" name="Objeto 5">
            <a:hlinkClick r:id="" action="ppaction://ole?verb=0"/>
            <a:extLst>
              <a:ext uri="{FF2B5EF4-FFF2-40B4-BE49-F238E27FC236}">
                <a16:creationId xmlns:a16="http://schemas.microsoft.com/office/drawing/2014/main" id="{204FFD07-DA4E-7047-DCE2-9625F3638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677553"/>
              </p:ext>
            </p:extLst>
          </p:nvPr>
        </p:nvGraphicFramePr>
        <p:xfrm>
          <a:off x="115924" y="7296292"/>
          <a:ext cx="3657600" cy="1972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6" imgW="914570" imgH="771459" progId="PowerPoint.Show.12">
                  <p:embed/>
                </p:oleObj>
              </mc:Choice>
              <mc:Fallback>
                <p:oleObj name="Presentation" showAsIcon="1" r:id="rId6" imgW="914570" imgH="771459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924" y="7296292"/>
                        <a:ext cx="3657600" cy="1972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404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B9B60-861E-E684-8D73-7D04172E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90F0EF-A748-A25F-5D62-3D1B9D3E8248}"/>
              </a:ext>
            </a:extLst>
          </p:cNvPr>
          <p:cNvSpPr/>
          <p:nvPr/>
        </p:nvSpPr>
        <p:spPr>
          <a:xfrm>
            <a:off x="16046501" y="169129"/>
            <a:ext cx="2425598" cy="1719143"/>
          </a:xfrm>
          <a:custGeom>
            <a:avLst/>
            <a:gdLst/>
            <a:ahLst/>
            <a:cxnLst/>
            <a:rect l="l" t="t" r="r" b="b"/>
            <a:pathLst>
              <a:path w="2425598" h="1719143">
                <a:moveTo>
                  <a:pt x="0" y="0"/>
                </a:moveTo>
                <a:lnTo>
                  <a:pt x="2425598" y="0"/>
                </a:lnTo>
                <a:lnTo>
                  <a:pt x="2425598" y="1719142"/>
                </a:lnTo>
                <a:lnTo>
                  <a:pt x="0" y="1719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FE8B49E-7CB6-4B8D-FBB0-4E68701F747F}"/>
              </a:ext>
            </a:extLst>
          </p:cNvPr>
          <p:cNvSpPr/>
          <p:nvPr/>
        </p:nvSpPr>
        <p:spPr>
          <a:xfrm>
            <a:off x="6998729" y="8180318"/>
            <a:ext cx="2385576" cy="2155964"/>
          </a:xfrm>
          <a:custGeom>
            <a:avLst/>
            <a:gdLst/>
            <a:ahLst/>
            <a:cxnLst/>
            <a:rect l="l" t="t" r="r" b="b"/>
            <a:pathLst>
              <a:path w="2385576" h="2155964">
                <a:moveTo>
                  <a:pt x="0" y="0"/>
                </a:moveTo>
                <a:lnTo>
                  <a:pt x="2385576" y="0"/>
                </a:lnTo>
                <a:lnTo>
                  <a:pt x="2385576" y="2155964"/>
                </a:lnTo>
                <a:lnTo>
                  <a:pt x="0" y="2155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1C2C51C-0ADD-1A23-6D61-B91282514BE2}"/>
              </a:ext>
            </a:extLst>
          </p:cNvPr>
          <p:cNvSpPr/>
          <p:nvPr/>
        </p:nvSpPr>
        <p:spPr>
          <a:xfrm>
            <a:off x="1028700" y="785734"/>
            <a:ext cx="2744824" cy="1650326"/>
          </a:xfrm>
          <a:custGeom>
            <a:avLst/>
            <a:gdLst/>
            <a:ahLst/>
            <a:cxnLst/>
            <a:rect l="l" t="t" r="r" b="b"/>
            <a:pathLst>
              <a:path w="2744824" h="1650326">
                <a:moveTo>
                  <a:pt x="0" y="0"/>
                </a:moveTo>
                <a:lnTo>
                  <a:pt x="2744824" y="0"/>
                </a:lnTo>
                <a:lnTo>
                  <a:pt x="2744824" y="1650326"/>
                </a:lnTo>
                <a:lnTo>
                  <a:pt x="0" y="1650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6" name="Jetsons">
            <a:hlinkClick r:id="" action="ppaction://media"/>
            <a:extLst>
              <a:ext uri="{FF2B5EF4-FFF2-40B4-BE49-F238E27FC236}">
                <a16:creationId xmlns:a16="http://schemas.microsoft.com/office/drawing/2014/main" id="{DD181D79-9AA0-E4D5-B73B-30905E875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73402" y="2436060"/>
            <a:ext cx="7989797" cy="499344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C852E7D-3BCF-2D31-D702-5B016696D9CF}"/>
              </a:ext>
            </a:extLst>
          </p:cNvPr>
          <p:cNvSpPr txBox="1"/>
          <p:nvPr/>
        </p:nvSpPr>
        <p:spPr>
          <a:xfrm>
            <a:off x="11694046" y="2019568"/>
            <a:ext cx="48274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Os Jetsons</a:t>
            </a:r>
            <a:r>
              <a:rPr lang="pt-BR" sz="2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é um desenho animado produzida pela </a:t>
            </a:r>
            <a:r>
              <a:rPr lang="pt-BR" sz="25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Hanna-Barbera</a:t>
            </a:r>
            <a:r>
              <a:rPr lang="pt-BR" sz="2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criada em 1962. Foi exibida no </a:t>
            </a:r>
            <a:r>
              <a:rPr lang="pt-BR" sz="25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Brasil</a:t>
            </a:r>
            <a:r>
              <a:rPr lang="pt-BR" sz="2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entre os anos 1984 e 1987. Tendo como tema a "Era Espacial", a série introduziu no imaginário da maioria das pessoas o que seria o futuro da Humanidade: carros voadores, cidades suspensas, trabalho automatizado, toda sorte de aparelhos eletrodomésticos e de entretenimento, robôs como criados, e tudo que dá para se imaginar do futuro.</a:t>
            </a:r>
            <a:endParaRPr lang="pt-B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83123" y="659130"/>
            <a:ext cx="8844959" cy="8933164"/>
          </a:xfrm>
          <a:custGeom>
            <a:avLst/>
            <a:gdLst/>
            <a:ahLst/>
            <a:cxnLst/>
            <a:rect l="l" t="t" r="r" b="b"/>
            <a:pathLst>
              <a:path w="8844959" h="8933164">
                <a:moveTo>
                  <a:pt x="0" y="0"/>
                </a:moveTo>
                <a:lnTo>
                  <a:pt x="8844959" y="0"/>
                </a:lnTo>
                <a:lnTo>
                  <a:pt x="8844959" y="8933164"/>
                </a:lnTo>
                <a:lnTo>
                  <a:pt x="0" y="8933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9" t="-2838" r="-28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29324" y="659130"/>
            <a:ext cx="5558517" cy="6986147"/>
            <a:chOff x="0" y="0"/>
            <a:chExt cx="7411356" cy="9314862"/>
          </a:xfrm>
        </p:grpSpPr>
        <p:sp>
          <p:nvSpPr>
            <p:cNvPr id="4" name="TextBox 4"/>
            <p:cNvSpPr txBox="1"/>
            <p:nvPr/>
          </p:nvSpPr>
          <p:spPr>
            <a:xfrm>
              <a:off x="0" y="3460585"/>
              <a:ext cx="7411356" cy="5817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54"/>
                </a:lnSpc>
                <a:spcBef>
                  <a:spcPct val="0"/>
                </a:spcBef>
              </a:pPr>
              <a:r>
                <a:rPr lang="en-US" sz="3324" b="1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“Q</a:t>
              </a:r>
              <a:r>
                <a:rPr lang="en-US" sz="33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uantas horas por dia você passa online?”</a:t>
              </a:r>
            </a:p>
            <a:p>
              <a:pPr algn="l">
                <a:lnSpc>
                  <a:spcPts val="3674"/>
                </a:lnSpc>
                <a:spcBef>
                  <a:spcPct val="0"/>
                </a:spcBef>
              </a:pPr>
              <a:endParaRPr lang="en-US" sz="3324" b="1" u="none" dirty="0">
                <a:solidFill>
                  <a:srgbClr val="262626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  <a:p>
              <a:pPr algn="l">
                <a:lnSpc>
                  <a:spcPts val="3674"/>
                </a:lnSpc>
                <a:spcBef>
                  <a:spcPct val="0"/>
                </a:spcBef>
              </a:pP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O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Brasil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é o 2º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país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que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mais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gasta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tempo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nas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redes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sociais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. Das 9 horas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em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que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os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brasileiros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estão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conectados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, 4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são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destinadas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a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navegar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em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plataformas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</a:t>
              </a:r>
              <a:r>
                <a:rPr lang="en-US" sz="2624" b="1" u="none" dirty="0" err="1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como</a:t>
              </a:r>
              <a:r>
                <a:rPr lang="en-US" sz="26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Instagram e Facebook.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7411356" cy="289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59"/>
                </a:lnSpc>
                <a:spcBef>
                  <a:spcPct val="0"/>
                </a:spcBef>
              </a:pPr>
              <a:r>
                <a:rPr lang="en-US" sz="4800" b="1" dirty="0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 </a:t>
              </a:r>
              <a:r>
                <a:rPr lang="en-US" sz="4800" b="1" dirty="0" err="1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mu</a:t>
              </a:r>
              <a:r>
                <a:rPr lang="en-US" sz="4800" b="1" u="none" dirty="0" err="1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ndo</a:t>
              </a:r>
              <a:r>
                <a:rPr lang="en-US" sz="4800" b="1" u="none" dirty="0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4800" b="1" u="none" dirty="0" err="1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hiperconectado</a:t>
              </a:r>
              <a:endParaRPr lang="en-US" sz="4800" b="1" u="none" dirty="0">
                <a:solidFill>
                  <a:srgbClr val="262626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marL="0" lvl="0" indent="0" algn="l">
                <a:lnSpc>
                  <a:spcPts val="5759"/>
                </a:lnSpc>
                <a:spcBef>
                  <a:spcPct val="0"/>
                </a:spcBef>
              </a:pPr>
              <a:endParaRPr lang="en-US" sz="4800" b="1" u="none" dirty="0">
                <a:solidFill>
                  <a:srgbClr val="262626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9563719"/>
            <a:ext cx="6887842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b="1" u="sng">
                <a:solidFill>
                  <a:srgbClr val="262626"/>
                </a:solidFill>
                <a:latin typeface="HK Grotesk Medium"/>
                <a:ea typeface="HK Grotesk Medium"/>
                <a:cs typeface="HK Grotesk Medium"/>
                <a:sym typeface="HK Grotesk Medium"/>
                <a:hlinkClick r:id="rId3" tooltip="https://www.poder360.com.br/tecnologia/brasil-e-o-2o-pais-com-maior-tempo-de-tela-diz-pesquisa/"/>
              </a:rPr>
              <a:t>Fonte: https://www.poder360.com.br/tecnologia/brasil-e-o-2o-pais-com-maior-tempo-de-tela-diz-pesquisa/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15917" y="2268196"/>
            <a:ext cx="9200973" cy="5750608"/>
          </a:xfrm>
          <a:custGeom>
            <a:avLst/>
            <a:gdLst/>
            <a:ahLst/>
            <a:cxnLst/>
            <a:rect l="l" t="t" r="r" b="b"/>
            <a:pathLst>
              <a:path w="9200973" h="5750608">
                <a:moveTo>
                  <a:pt x="0" y="0"/>
                </a:moveTo>
                <a:lnTo>
                  <a:pt x="9200973" y="0"/>
                </a:lnTo>
                <a:lnTo>
                  <a:pt x="9200973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29324" y="2526030"/>
            <a:ext cx="5558517" cy="3252347"/>
            <a:chOff x="0" y="0"/>
            <a:chExt cx="7411356" cy="4336462"/>
          </a:xfrm>
        </p:grpSpPr>
        <p:sp>
          <p:nvSpPr>
            <p:cNvPr id="4" name="TextBox 4"/>
            <p:cNvSpPr txBox="1"/>
            <p:nvPr/>
          </p:nvSpPr>
          <p:spPr>
            <a:xfrm>
              <a:off x="0" y="1530185"/>
              <a:ext cx="7411356" cy="2769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54"/>
                </a:lnSpc>
                <a:spcBef>
                  <a:spcPct val="0"/>
                </a:spcBef>
              </a:pPr>
              <a:r>
                <a:rPr lang="en-US" sz="3324" b="1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“Q</a:t>
              </a:r>
              <a:r>
                <a:rPr lang="en-US" sz="3324" b="1" u="none" dirty="0">
                  <a:solidFill>
                    <a:srgbClr val="26262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uantas horas por dia você passa online?”</a:t>
              </a:r>
            </a:p>
            <a:p>
              <a:pPr algn="l">
                <a:lnSpc>
                  <a:spcPts val="3674"/>
                </a:lnSpc>
                <a:spcBef>
                  <a:spcPct val="0"/>
                </a:spcBef>
              </a:pPr>
              <a:endParaRPr lang="en-US" sz="3324" b="1" u="none" dirty="0">
                <a:solidFill>
                  <a:srgbClr val="262626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  <a:p>
              <a:pPr algn="l">
                <a:lnSpc>
                  <a:spcPts val="3674"/>
                </a:lnSpc>
                <a:spcBef>
                  <a:spcPct val="0"/>
                </a:spcBef>
              </a:pPr>
              <a:endParaRPr lang="en-US" sz="3324" b="1" u="none" dirty="0">
                <a:solidFill>
                  <a:srgbClr val="262626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7411356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59"/>
                </a:lnSpc>
                <a:spcBef>
                  <a:spcPct val="0"/>
                </a:spcBef>
              </a:pPr>
              <a:r>
                <a:rPr lang="en-US" sz="4800" b="1" dirty="0">
                  <a:solidFill>
                    <a:srgbClr val="262626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 você?</a:t>
              </a:r>
            </a:p>
          </p:txBody>
        </p:sp>
      </p:grpSp>
      <p:sp>
        <p:nvSpPr>
          <p:cNvPr id="7" name="Freeform 8">
            <a:extLst>
              <a:ext uri="{FF2B5EF4-FFF2-40B4-BE49-F238E27FC236}">
                <a16:creationId xmlns:a16="http://schemas.microsoft.com/office/drawing/2014/main" id="{A6BE970E-8700-BA3E-B529-3AE51D76378C}"/>
              </a:ext>
            </a:extLst>
          </p:cNvPr>
          <p:cNvSpPr/>
          <p:nvPr/>
        </p:nvSpPr>
        <p:spPr>
          <a:xfrm>
            <a:off x="15240000" y="7651500"/>
            <a:ext cx="2769165" cy="2502633"/>
          </a:xfrm>
          <a:custGeom>
            <a:avLst/>
            <a:gdLst/>
            <a:ahLst/>
            <a:cxnLst/>
            <a:rect l="l" t="t" r="r" b="b"/>
            <a:pathLst>
              <a:path w="2769165" h="2502633">
                <a:moveTo>
                  <a:pt x="0" y="0"/>
                </a:moveTo>
                <a:lnTo>
                  <a:pt x="2769165" y="0"/>
                </a:lnTo>
                <a:lnTo>
                  <a:pt x="2769165" y="2502633"/>
                </a:lnTo>
                <a:lnTo>
                  <a:pt x="0" y="2502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317B65BB-18B5-C92D-DF91-C2AD5039DA9A}"/>
              </a:ext>
            </a:extLst>
          </p:cNvPr>
          <p:cNvSpPr/>
          <p:nvPr/>
        </p:nvSpPr>
        <p:spPr>
          <a:xfrm>
            <a:off x="14466170" y="196043"/>
            <a:ext cx="2436865" cy="2072154"/>
          </a:xfrm>
          <a:custGeom>
            <a:avLst/>
            <a:gdLst/>
            <a:ahLst/>
            <a:cxnLst/>
            <a:rect l="l" t="t" r="r" b="b"/>
            <a:pathLst>
              <a:path w="2436865" h="2769165">
                <a:moveTo>
                  <a:pt x="0" y="0"/>
                </a:moveTo>
                <a:lnTo>
                  <a:pt x="2436865" y="0"/>
                </a:lnTo>
                <a:lnTo>
                  <a:pt x="2436865" y="2769165"/>
                </a:lnTo>
                <a:lnTo>
                  <a:pt x="0" y="2769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aphicFrame>
        <p:nvGraphicFramePr>
          <p:cNvPr id="6" name="Objeto 5">
            <a:hlinkClick r:id="" action="ppaction://ole?verb=0"/>
            <a:extLst>
              <a:ext uri="{FF2B5EF4-FFF2-40B4-BE49-F238E27FC236}">
                <a16:creationId xmlns:a16="http://schemas.microsoft.com/office/drawing/2014/main" id="{2C70FBBA-E583-2B3C-2DC0-83970CCD8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149841"/>
              </p:ext>
            </p:extLst>
          </p:nvPr>
        </p:nvGraphicFramePr>
        <p:xfrm>
          <a:off x="1143000" y="6737816"/>
          <a:ext cx="2099676" cy="137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6" imgW="914570" imgH="771459" progId="PowerPoint.Show.12">
                  <p:embed/>
                </p:oleObj>
              </mc:Choice>
              <mc:Fallback>
                <p:oleObj name="Presentation" showAsIcon="1" r:id="rId6" imgW="914570" imgH="771459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000" y="6737816"/>
                        <a:ext cx="2099676" cy="1375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804</Words>
  <Application>Microsoft Office PowerPoint</Application>
  <PresentationFormat>Personalizar</PresentationFormat>
  <Paragraphs>69</Paragraphs>
  <Slides>22</Slides>
  <Notes>1</Notes>
  <HiddenSlides>0</HiddenSlides>
  <MMClips>2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Calibri</vt:lpstr>
      <vt:lpstr>HK Grotesk Bold</vt:lpstr>
      <vt:lpstr>wfont_3eb9c9_ae2d9aadf0444ffbbcc4582520513d50</vt:lpstr>
      <vt:lpstr>HK Grotesk Medium</vt:lpstr>
      <vt:lpstr>Arial</vt:lpstr>
      <vt:lpstr>Office Theme</vt:lpstr>
      <vt:lpstr>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Colorido Elementos 3D Tecnologia 5G Apresentação de Tecnologia</dc:title>
  <cp:lastModifiedBy>GLICI BORGES</cp:lastModifiedBy>
  <cp:revision>12</cp:revision>
  <dcterms:created xsi:type="dcterms:W3CDTF">2006-08-16T00:00:00Z</dcterms:created>
  <dcterms:modified xsi:type="dcterms:W3CDTF">2025-04-29T11:15:38Z</dcterms:modified>
  <dc:identifier>DAGlf0SYxR8</dc:identifier>
</cp:coreProperties>
</file>